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6256000" cy="9144000"/>
  <p:notesSz cx="9144000" cy="16256000"/>
  <p:embeddedFontLst>
    <p:embeddedFont>
      <p:font typeface="微软雅黑" panose="020B0503020204020204" pitchFamily="34" charset="-122"/>
      <p:regular r:id="rId21"/>
      <p:bold r:id="rId22"/>
    </p:embeddedFont>
    <p:embeddedFont>
      <p:font typeface="MiSans" panose="020B0604020202020204" charset="-122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5" d="100"/>
          <a:sy n="115" d="100"/>
        </p:scale>
        <p:origin x="5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7288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1ac13760acdc7965ff8921b63d8ece06a7460ca2.jpg"/>
          <p:cNvPicPr>
            <a:picLocks noChangeAspect="1"/>
          </p:cNvPicPr>
          <p:nvPr/>
        </p:nvPicPr>
        <p:blipFill>
          <a:blip r:embed="rId3">
            <a:alphaModFix amt="40000"/>
          </a:blip>
          <a:srcRect t="7411" b="7411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3C8082">
                  <a:alpha val="6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13080" y="2052320"/>
            <a:ext cx="3578860" cy="518160"/>
          </a:xfrm>
          <a:custGeom>
            <a:avLst/>
            <a:gdLst/>
            <a:ahLst/>
            <a:cxnLst/>
            <a:rect l="l" t="t" r="r" b="b"/>
            <a:pathLst>
              <a:path w="3578860" h="518160">
                <a:moveTo>
                  <a:pt x="50800" y="0"/>
                </a:moveTo>
                <a:lnTo>
                  <a:pt x="3528060" y="0"/>
                </a:lnTo>
                <a:cubicBezTo>
                  <a:pt x="3556116" y="0"/>
                  <a:pt x="3578860" y="22744"/>
                  <a:pt x="3578860" y="50800"/>
                </a:cubicBezTo>
                <a:lnTo>
                  <a:pt x="3578860" y="467360"/>
                </a:lnTo>
                <a:cubicBezTo>
                  <a:pt x="3578860" y="495416"/>
                  <a:pt x="3556116" y="518160"/>
                  <a:pt x="3528060" y="518160"/>
                </a:cubicBezTo>
                <a:lnTo>
                  <a:pt x="50800" y="518160"/>
                </a:lnTo>
                <a:cubicBezTo>
                  <a:pt x="22744" y="518160"/>
                  <a:pt x="0" y="495416"/>
                  <a:pt x="0" y="467360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3C8082">
              <a:alpha val="20000"/>
            </a:srgbClr>
          </a:solidFill>
          <a:ln w="10160">
            <a:solidFill>
              <a:srgbClr val="3C808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72160" y="2169160"/>
            <a:ext cx="3160236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16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CVPR 2016 · 深度学习里程碑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981960"/>
            <a:ext cx="156972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深度残差网络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</a:t>
            </a:r>
            <a:r>
              <a:rPr lang="en-US" sz="72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论文精讲与复现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08000" y="5572760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8" name="Text 5"/>
          <p:cNvSpPr/>
          <p:nvPr/>
        </p:nvSpPr>
        <p:spPr>
          <a:xfrm>
            <a:off x="508000" y="5928360"/>
            <a:ext cx="15392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 et al., 2016 + CIFAR-10 复现实验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08000" y="6436202"/>
            <a:ext cx="153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Deep Residual Learning for Image Recognition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3716000" y="833120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基于原论文与复现实验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7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39545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95145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复现实验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复现目标与设置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Text 5"/>
          <p:cNvSpPr/>
          <p:nvPr/>
        </p:nvSpPr>
        <p:spPr>
          <a:xfrm>
            <a:off x="508000" y="18288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基于CIFAR-10的严格对照实验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33400" y="2387600"/>
            <a:ext cx="7442200" cy="6248400"/>
          </a:xfrm>
          <a:custGeom>
            <a:avLst/>
            <a:gdLst/>
            <a:ahLst/>
            <a:cxnLst/>
            <a:rect l="l" t="t" r="r" b="b"/>
            <a:pathLst>
              <a:path w="7442200" h="6248400">
                <a:moveTo>
                  <a:pt x="50799" y="0"/>
                </a:moveTo>
                <a:lnTo>
                  <a:pt x="7391401" y="0"/>
                </a:lnTo>
                <a:cubicBezTo>
                  <a:pt x="7419456" y="0"/>
                  <a:pt x="7442200" y="22744"/>
                  <a:pt x="7442200" y="50799"/>
                </a:cubicBezTo>
                <a:lnTo>
                  <a:pt x="7442200" y="6197601"/>
                </a:lnTo>
                <a:cubicBezTo>
                  <a:pt x="7442200" y="6225656"/>
                  <a:pt x="7419456" y="6248400"/>
                  <a:pt x="7391401" y="6248400"/>
                </a:cubicBezTo>
                <a:lnTo>
                  <a:pt x="50799" y="6248400"/>
                </a:lnTo>
                <a:cubicBezTo>
                  <a:pt x="22744" y="6248400"/>
                  <a:pt x="0" y="6225656"/>
                  <a:pt x="0" y="61976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33400" y="2387600"/>
            <a:ext cx="50800" cy="6248400"/>
          </a:xfrm>
          <a:custGeom>
            <a:avLst/>
            <a:gdLst/>
            <a:ahLst/>
            <a:cxnLst/>
            <a:rect l="l" t="t" r="r" b="b"/>
            <a:pathLst>
              <a:path w="50800" h="6248400">
                <a:moveTo>
                  <a:pt x="50800" y="0"/>
                </a:moveTo>
                <a:lnTo>
                  <a:pt x="50800" y="0"/>
                </a:lnTo>
                <a:lnTo>
                  <a:pt x="50800" y="6248400"/>
                </a:lnTo>
                <a:lnTo>
                  <a:pt x="50800" y="6248400"/>
                </a:lnTo>
                <a:cubicBezTo>
                  <a:pt x="22763" y="6248400"/>
                  <a:pt x="0" y="6225637"/>
                  <a:pt x="0" y="6197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0" name="Text 8"/>
          <p:cNvSpPr/>
          <p:nvPr/>
        </p:nvSpPr>
        <p:spPr>
          <a:xfrm>
            <a:off x="863600" y="2692400"/>
            <a:ext cx="6959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复现目标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63600" y="3301839"/>
            <a:ext cx="6921500" cy="749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严格复现原论文CIFAR-10对照实验，验证残差学习在深度网络中的有效性。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63600" y="6197606"/>
            <a:ext cx="6807200" cy="609600"/>
          </a:xfrm>
          <a:custGeom>
            <a:avLst/>
            <a:gdLst/>
            <a:ahLst/>
            <a:cxnLst/>
            <a:rect l="l" t="t" r="r" b="b"/>
            <a:pathLst>
              <a:path w="6807200" h="609600">
                <a:moveTo>
                  <a:pt x="50798" y="0"/>
                </a:moveTo>
                <a:lnTo>
                  <a:pt x="6756402" y="0"/>
                </a:lnTo>
                <a:cubicBezTo>
                  <a:pt x="6784457" y="0"/>
                  <a:pt x="6807200" y="22743"/>
                  <a:pt x="6807200" y="50798"/>
                </a:cubicBezTo>
                <a:lnTo>
                  <a:pt x="6807200" y="558802"/>
                </a:lnTo>
                <a:cubicBezTo>
                  <a:pt x="6807200" y="586857"/>
                  <a:pt x="6784457" y="609600"/>
                  <a:pt x="6756402" y="609600"/>
                </a:cubicBezTo>
                <a:lnTo>
                  <a:pt x="50798" y="609600"/>
                </a:lnTo>
                <a:cubicBezTo>
                  <a:pt x="22743" y="609600"/>
                  <a:pt x="0" y="586857"/>
                  <a:pt x="0" y="5588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1047750" y="637540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4" name="Text 12"/>
          <p:cNvSpPr/>
          <p:nvPr/>
        </p:nvSpPr>
        <p:spPr>
          <a:xfrm>
            <a:off x="1485900" y="6350006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验证退化现象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63600" y="6959606"/>
            <a:ext cx="6807200" cy="609600"/>
          </a:xfrm>
          <a:custGeom>
            <a:avLst/>
            <a:gdLst/>
            <a:ahLst/>
            <a:cxnLst/>
            <a:rect l="l" t="t" r="r" b="b"/>
            <a:pathLst>
              <a:path w="6807200" h="609600">
                <a:moveTo>
                  <a:pt x="50798" y="0"/>
                </a:moveTo>
                <a:lnTo>
                  <a:pt x="6756402" y="0"/>
                </a:lnTo>
                <a:cubicBezTo>
                  <a:pt x="6784457" y="0"/>
                  <a:pt x="6807200" y="22743"/>
                  <a:pt x="6807200" y="50798"/>
                </a:cubicBezTo>
                <a:lnTo>
                  <a:pt x="6807200" y="558802"/>
                </a:lnTo>
                <a:cubicBezTo>
                  <a:pt x="6807200" y="586857"/>
                  <a:pt x="6784457" y="609600"/>
                  <a:pt x="6756402" y="609600"/>
                </a:cubicBezTo>
                <a:lnTo>
                  <a:pt x="50798" y="609600"/>
                </a:lnTo>
                <a:cubicBezTo>
                  <a:pt x="22743" y="609600"/>
                  <a:pt x="0" y="586857"/>
                  <a:pt x="0" y="5588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1047750" y="713740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7" name="Text 15"/>
          <p:cNvSpPr/>
          <p:nvPr/>
        </p:nvSpPr>
        <p:spPr>
          <a:xfrm>
            <a:off x="1485900" y="7112006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验证残差优势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63600" y="7721606"/>
            <a:ext cx="6807200" cy="609600"/>
          </a:xfrm>
          <a:custGeom>
            <a:avLst/>
            <a:gdLst/>
            <a:ahLst/>
            <a:cxnLst/>
            <a:rect l="l" t="t" r="r" b="b"/>
            <a:pathLst>
              <a:path w="6807200" h="609600">
                <a:moveTo>
                  <a:pt x="50798" y="0"/>
                </a:moveTo>
                <a:lnTo>
                  <a:pt x="6756402" y="0"/>
                </a:lnTo>
                <a:cubicBezTo>
                  <a:pt x="6784457" y="0"/>
                  <a:pt x="6807200" y="22743"/>
                  <a:pt x="6807200" y="50798"/>
                </a:cubicBezTo>
                <a:lnTo>
                  <a:pt x="6807200" y="558802"/>
                </a:lnTo>
                <a:cubicBezTo>
                  <a:pt x="6807200" y="586857"/>
                  <a:pt x="6784457" y="609600"/>
                  <a:pt x="6756402" y="609600"/>
                </a:cubicBezTo>
                <a:lnTo>
                  <a:pt x="50798" y="609600"/>
                </a:lnTo>
                <a:cubicBezTo>
                  <a:pt x="22743" y="609600"/>
                  <a:pt x="0" y="586857"/>
                  <a:pt x="0" y="5588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1047750" y="789940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0" name="Text 18"/>
          <p:cNvSpPr/>
          <p:nvPr/>
        </p:nvSpPr>
        <p:spPr>
          <a:xfrm>
            <a:off x="1485900" y="7874006"/>
            <a:ext cx="135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补充Plain数据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305800" y="2387600"/>
            <a:ext cx="7442200" cy="6248400"/>
          </a:xfrm>
          <a:custGeom>
            <a:avLst/>
            <a:gdLst/>
            <a:ahLst/>
            <a:cxnLst/>
            <a:rect l="l" t="t" r="r" b="b"/>
            <a:pathLst>
              <a:path w="7442200" h="6248400">
                <a:moveTo>
                  <a:pt x="50799" y="0"/>
                </a:moveTo>
                <a:lnTo>
                  <a:pt x="7391401" y="0"/>
                </a:lnTo>
                <a:cubicBezTo>
                  <a:pt x="7419456" y="0"/>
                  <a:pt x="7442200" y="22744"/>
                  <a:pt x="7442200" y="50799"/>
                </a:cubicBezTo>
                <a:lnTo>
                  <a:pt x="7442200" y="6197601"/>
                </a:lnTo>
                <a:cubicBezTo>
                  <a:pt x="7442200" y="6225656"/>
                  <a:pt x="7419456" y="6248400"/>
                  <a:pt x="7391401" y="6248400"/>
                </a:cubicBezTo>
                <a:lnTo>
                  <a:pt x="50799" y="6248400"/>
                </a:lnTo>
                <a:cubicBezTo>
                  <a:pt x="22744" y="6248400"/>
                  <a:pt x="0" y="6225656"/>
                  <a:pt x="0" y="61976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8305800" y="2387600"/>
            <a:ext cx="50800" cy="6248400"/>
          </a:xfrm>
          <a:custGeom>
            <a:avLst/>
            <a:gdLst/>
            <a:ahLst/>
            <a:cxnLst/>
            <a:rect l="l" t="t" r="r" b="b"/>
            <a:pathLst>
              <a:path w="50800" h="6248400">
                <a:moveTo>
                  <a:pt x="50800" y="0"/>
                </a:moveTo>
                <a:lnTo>
                  <a:pt x="50800" y="0"/>
                </a:lnTo>
                <a:lnTo>
                  <a:pt x="50800" y="6248400"/>
                </a:lnTo>
                <a:lnTo>
                  <a:pt x="50800" y="6248400"/>
                </a:lnTo>
                <a:cubicBezTo>
                  <a:pt x="22763" y="6248400"/>
                  <a:pt x="0" y="6225637"/>
                  <a:pt x="0" y="6197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3" name="Text 21"/>
          <p:cNvSpPr/>
          <p:nvPr/>
        </p:nvSpPr>
        <p:spPr>
          <a:xfrm>
            <a:off x="8636000" y="2692400"/>
            <a:ext cx="6959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实验配置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636000" y="3301839"/>
            <a:ext cx="6807200" cy="1066800"/>
          </a:xfrm>
          <a:custGeom>
            <a:avLst/>
            <a:gdLst/>
            <a:ahLst/>
            <a:cxnLst/>
            <a:rect l="l" t="t" r="r" b="b"/>
            <a:pathLst>
              <a:path w="6807200" h="1066800">
                <a:moveTo>
                  <a:pt x="50801" y="0"/>
                </a:moveTo>
                <a:lnTo>
                  <a:pt x="6756399" y="0"/>
                </a:lnTo>
                <a:cubicBezTo>
                  <a:pt x="6784456" y="0"/>
                  <a:pt x="6807200" y="22744"/>
                  <a:pt x="6807200" y="50801"/>
                </a:cubicBezTo>
                <a:lnTo>
                  <a:pt x="6807200" y="1015999"/>
                </a:lnTo>
                <a:cubicBezTo>
                  <a:pt x="6807200" y="1044056"/>
                  <a:pt x="6784456" y="1066800"/>
                  <a:pt x="6756399" y="1066800"/>
                </a:cubicBezTo>
                <a:lnTo>
                  <a:pt x="50801" y="1066800"/>
                </a:lnTo>
                <a:cubicBezTo>
                  <a:pt x="22744" y="1066800"/>
                  <a:pt x="0" y="1044056"/>
                  <a:pt x="0" y="1015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8839200" y="3530439"/>
            <a:ext cx="71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数据集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4266069" y="3505039"/>
            <a:ext cx="109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CIFAR-10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839200" y="3911439"/>
            <a:ext cx="648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60K图像，10类别，32×32分辨率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636000" y="4521039"/>
            <a:ext cx="6807200" cy="1879600"/>
          </a:xfrm>
          <a:custGeom>
            <a:avLst/>
            <a:gdLst/>
            <a:ahLst/>
            <a:cxnLst/>
            <a:rect l="l" t="t" r="r" b="b"/>
            <a:pathLst>
              <a:path w="6807200" h="1879600">
                <a:moveTo>
                  <a:pt x="50806" y="0"/>
                </a:moveTo>
                <a:lnTo>
                  <a:pt x="6756394" y="0"/>
                </a:lnTo>
                <a:cubicBezTo>
                  <a:pt x="6784454" y="0"/>
                  <a:pt x="6807200" y="22746"/>
                  <a:pt x="6807200" y="50806"/>
                </a:cubicBezTo>
                <a:lnTo>
                  <a:pt x="6807200" y="1828794"/>
                </a:lnTo>
                <a:cubicBezTo>
                  <a:pt x="6807200" y="1856854"/>
                  <a:pt x="6784454" y="1879600"/>
                  <a:pt x="6756394" y="1879600"/>
                </a:cubicBezTo>
                <a:lnTo>
                  <a:pt x="50806" y="1879600"/>
                </a:lnTo>
                <a:cubicBezTo>
                  <a:pt x="22746" y="1879600"/>
                  <a:pt x="0" y="1856854"/>
                  <a:pt x="0" y="1828794"/>
                </a:cubicBezTo>
                <a:lnTo>
                  <a:pt x="0" y="50806"/>
                </a:lnTo>
                <a:cubicBezTo>
                  <a:pt x="0" y="22765"/>
                  <a:pt x="22765" y="0"/>
                  <a:pt x="50806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8839200" y="4749639"/>
            <a:ext cx="50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模型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4420216" y="4724239"/>
            <a:ext cx="93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4组对照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839200" y="5181439"/>
            <a:ext cx="3149600" cy="457200"/>
          </a:xfrm>
          <a:custGeom>
            <a:avLst/>
            <a:gdLst/>
            <a:ahLst/>
            <a:cxnLst/>
            <a:rect l="l" t="t" r="r" b="b"/>
            <a:pathLst>
              <a:path w="3149600" h="457200">
                <a:moveTo>
                  <a:pt x="50799" y="0"/>
                </a:moveTo>
                <a:lnTo>
                  <a:pt x="3098801" y="0"/>
                </a:lnTo>
                <a:cubicBezTo>
                  <a:pt x="3126856" y="0"/>
                  <a:pt x="3149600" y="22744"/>
                  <a:pt x="3149600" y="50799"/>
                </a:cubicBezTo>
                <a:lnTo>
                  <a:pt x="3149600" y="406401"/>
                </a:lnTo>
                <a:cubicBezTo>
                  <a:pt x="3149600" y="434456"/>
                  <a:pt x="3126856" y="457200"/>
                  <a:pt x="30988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8794750" y="5181439"/>
            <a:ext cx="3238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Plain-20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2090400" y="5181439"/>
            <a:ext cx="3149600" cy="457200"/>
          </a:xfrm>
          <a:custGeom>
            <a:avLst/>
            <a:gdLst/>
            <a:ahLst/>
            <a:cxnLst/>
            <a:rect l="l" t="t" r="r" b="b"/>
            <a:pathLst>
              <a:path w="3149600" h="457200">
                <a:moveTo>
                  <a:pt x="50799" y="0"/>
                </a:moveTo>
                <a:lnTo>
                  <a:pt x="3098801" y="0"/>
                </a:lnTo>
                <a:cubicBezTo>
                  <a:pt x="3126856" y="0"/>
                  <a:pt x="3149600" y="22744"/>
                  <a:pt x="3149600" y="50799"/>
                </a:cubicBezTo>
                <a:lnTo>
                  <a:pt x="3149600" y="406401"/>
                </a:lnTo>
                <a:cubicBezTo>
                  <a:pt x="3149600" y="434456"/>
                  <a:pt x="3126856" y="457200"/>
                  <a:pt x="30988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12045950" y="5181439"/>
            <a:ext cx="3238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Plain-56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839200" y="5740239"/>
            <a:ext cx="3149600" cy="457200"/>
          </a:xfrm>
          <a:custGeom>
            <a:avLst/>
            <a:gdLst/>
            <a:ahLst/>
            <a:cxnLst/>
            <a:rect l="l" t="t" r="r" b="b"/>
            <a:pathLst>
              <a:path w="3149600" h="457200">
                <a:moveTo>
                  <a:pt x="50799" y="0"/>
                </a:moveTo>
                <a:lnTo>
                  <a:pt x="3098801" y="0"/>
                </a:lnTo>
                <a:cubicBezTo>
                  <a:pt x="3126856" y="0"/>
                  <a:pt x="3149600" y="22744"/>
                  <a:pt x="3149600" y="50799"/>
                </a:cubicBezTo>
                <a:lnTo>
                  <a:pt x="3149600" y="406401"/>
                </a:lnTo>
                <a:cubicBezTo>
                  <a:pt x="3149600" y="434456"/>
                  <a:pt x="3126856" y="457200"/>
                  <a:pt x="30988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D85D3C">
              <a:alpha val="20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8794750" y="5740239"/>
            <a:ext cx="3238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ResNet-20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2090400" y="5740239"/>
            <a:ext cx="3149600" cy="457200"/>
          </a:xfrm>
          <a:custGeom>
            <a:avLst/>
            <a:gdLst/>
            <a:ahLst/>
            <a:cxnLst/>
            <a:rect l="l" t="t" r="r" b="b"/>
            <a:pathLst>
              <a:path w="3149600" h="457200">
                <a:moveTo>
                  <a:pt x="50799" y="0"/>
                </a:moveTo>
                <a:lnTo>
                  <a:pt x="3098801" y="0"/>
                </a:lnTo>
                <a:cubicBezTo>
                  <a:pt x="3126856" y="0"/>
                  <a:pt x="3149600" y="22744"/>
                  <a:pt x="3149600" y="50799"/>
                </a:cubicBezTo>
                <a:lnTo>
                  <a:pt x="3149600" y="406401"/>
                </a:lnTo>
                <a:cubicBezTo>
                  <a:pt x="3149600" y="434456"/>
                  <a:pt x="3126856" y="457200"/>
                  <a:pt x="30988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D85D3C">
              <a:alpha val="20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12045950" y="5740239"/>
            <a:ext cx="3238500" cy="4572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636000" y="6553045"/>
            <a:ext cx="6807200" cy="1066800"/>
          </a:xfrm>
          <a:custGeom>
            <a:avLst/>
            <a:gdLst/>
            <a:ahLst/>
            <a:cxnLst/>
            <a:rect l="l" t="t" r="r" b="b"/>
            <a:pathLst>
              <a:path w="6807200" h="1066800">
                <a:moveTo>
                  <a:pt x="50801" y="0"/>
                </a:moveTo>
                <a:lnTo>
                  <a:pt x="6756399" y="0"/>
                </a:lnTo>
                <a:cubicBezTo>
                  <a:pt x="6784456" y="0"/>
                  <a:pt x="6807200" y="22744"/>
                  <a:pt x="6807200" y="50801"/>
                </a:cubicBezTo>
                <a:lnTo>
                  <a:pt x="6807200" y="1015999"/>
                </a:lnTo>
                <a:cubicBezTo>
                  <a:pt x="6807200" y="1044056"/>
                  <a:pt x="6784456" y="1066800"/>
                  <a:pt x="6756399" y="1066800"/>
                </a:cubicBezTo>
                <a:lnTo>
                  <a:pt x="50801" y="1066800"/>
                </a:lnTo>
                <a:cubicBezTo>
                  <a:pt x="22744" y="1066800"/>
                  <a:pt x="0" y="1044056"/>
                  <a:pt x="0" y="1015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8839200" y="6781645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训练轮次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4003179" y="6756245"/>
            <a:ext cx="1346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200 epochs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839200" y="7162645"/>
            <a:ext cx="648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统一超参数，确保公平性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636000" y="7772245"/>
            <a:ext cx="6807200" cy="558800"/>
          </a:xfrm>
          <a:custGeom>
            <a:avLst/>
            <a:gdLst/>
            <a:ahLst/>
            <a:cxnLst/>
            <a:rect l="l" t="t" r="r" b="b"/>
            <a:pathLst>
              <a:path w="6807200" h="558800">
                <a:moveTo>
                  <a:pt x="50801" y="0"/>
                </a:moveTo>
                <a:lnTo>
                  <a:pt x="6756399" y="0"/>
                </a:lnTo>
                <a:cubicBezTo>
                  <a:pt x="6784456" y="0"/>
                  <a:pt x="6807200" y="22744"/>
                  <a:pt x="6807200" y="50801"/>
                </a:cubicBezTo>
                <a:lnTo>
                  <a:pt x="6807200" y="507999"/>
                </a:lnTo>
                <a:cubicBezTo>
                  <a:pt x="6807200" y="536056"/>
                  <a:pt x="6784456" y="558800"/>
                  <a:pt x="67563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8813800" y="795004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2898" y="38100"/>
                </a:moveTo>
                <a:lnTo>
                  <a:pt x="12898" y="97433"/>
                </a:lnTo>
                <a:cubicBezTo>
                  <a:pt x="12898" y="104180"/>
                  <a:pt x="15558" y="110649"/>
                  <a:pt x="20320" y="115411"/>
                </a:cubicBezTo>
                <a:lnTo>
                  <a:pt x="96520" y="191611"/>
                </a:lnTo>
                <a:cubicBezTo>
                  <a:pt x="106442" y="201533"/>
                  <a:pt x="122515" y="201533"/>
                  <a:pt x="132437" y="191611"/>
                </a:cubicBezTo>
                <a:lnTo>
                  <a:pt x="191770" y="132278"/>
                </a:lnTo>
                <a:cubicBezTo>
                  <a:pt x="201692" y="122357"/>
                  <a:pt x="201692" y="106283"/>
                  <a:pt x="191770" y="96361"/>
                </a:cubicBezTo>
                <a:lnTo>
                  <a:pt x="115570" y="20161"/>
                </a:lnTo>
                <a:cubicBezTo>
                  <a:pt x="110808" y="15359"/>
                  <a:pt x="104378" y="12700"/>
                  <a:pt x="97631" y="12700"/>
                </a:cubicBezTo>
                <a:lnTo>
                  <a:pt x="38298" y="12700"/>
                </a:lnTo>
                <a:cubicBezTo>
                  <a:pt x="24289" y="12700"/>
                  <a:pt x="12898" y="24090"/>
                  <a:pt x="12898" y="38100"/>
                </a:cubicBezTo>
                <a:close/>
                <a:moveTo>
                  <a:pt x="57348" y="44450"/>
                </a:moveTo>
                <a:cubicBezTo>
                  <a:pt x="64358" y="44450"/>
                  <a:pt x="70048" y="50141"/>
                  <a:pt x="70048" y="57150"/>
                </a:cubicBezTo>
                <a:cubicBezTo>
                  <a:pt x="70048" y="64159"/>
                  <a:pt x="64358" y="69850"/>
                  <a:pt x="57348" y="69850"/>
                </a:cubicBezTo>
                <a:cubicBezTo>
                  <a:pt x="50339" y="69850"/>
                  <a:pt x="44648" y="64159"/>
                  <a:pt x="44648" y="57150"/>
                </a:cubicBezTo>
                <a:cubicBezTo>
                  <a:pt x="44648" y="50141"/>
                  <a:pt x="50339" y="44450"/>
                  <a:pt x="57348" y="4445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5" name="Text 43"/>
          <p:cNvSpPr/>
          <p:nvPr/>
        </p:nvSpPr>
        <p:spPr>
          <a:xfrm>
            <a:off x="9144000" y="7924645"/>
            <a:ext cx="97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运行标识：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134600" y="7924645"/>
            <a:ext cx="205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repro-20251218-140032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2504" y="502504"/>
            <a:ext cx="866819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3" b="1" kern="0" spc="79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23970" y="502504"/>
            <a:ext cx="301502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3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75723" y="502504"/>
            <a:ext cx="904507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3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性能对比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2504" y="904507"/>
            <a:ext cx="15552495" cy="6030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748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复现实验结果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2504" y="1658263"/>
            <a:ext cx="1206009" cy="50250"/>
          </a:xfrm>
          <a:custGeom>
            <a:avLst/>
            <a:gdLst/>
            <a:ahLst/>
            <a:cxnLst/>
            <a:rect l="l" t="t" r="r" b="b"/>
            <a:pathLst>
              <a:path w="1206009" h="50250">
                <a:moveTo>
                  <a:pt x="0" y="0"/>
                </a:moveTo>
                <a:lnTo>
                  <a:pt x="1206009" y="0"/>
                </a:lnTo>
                <a:lnTo>
                  <a:pt x="1206009" y="50250"/>
                </a:lnTo>
                <a:lnTo>
                  <a:pt x="0" y="5025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02504" y="1959766"/>
            <a:ext cx="9170696" cy="7034576"/>
          </a:xfrm>
          <a:custGeom>
            <a:avLst/>
            <a:gdLst/>
            <a:ahLst/>
            <a:cxnLst/>
            <a:rect l="l" t="t" r="r" b="b"/>
            <a:pathLst>
              <a:path w="9170696" h="7185805">
                <a:moveTo>
                  <a:pt x="50229" y="0"/>
                </a:moveTo>
                <a:lnTo>
                  <a:pt x="9120467" y="0"/>
                </a:lnTo>
                <a:cubicBezTo>
                  <a:pt x="9148207" y="0"/>
                  <a:pt x="9170696" y="22488"/>
                  <a:pt x="9170696" y="50229"/>
                </a:cubicBezTo>
                <a:lnTo>
                  <a:pt x="9170696" y="7135576"/>
                </a:lnTo>
                <a:cubicBezTo>
                  <a:pt x="9170696" y="7163317"/>
                  <a:pt x="9148207" y="7185805"/>
                  <a:pt x="9120467" y="7185805"/>
                </a:cubicBezTo>
                <a:lnTo>
                  <a:pt x="50229" y="7185805"/>
                </a:lnTo>
                <a:cubicBezTo>
                  <a:pt x="22488" y="7185805"/>
                  <a:pt x="0" y="7163317"/>
                  <a:pt x="0" y="7135576"/>
                </a:cubicBezTo>
                <a:lnTo>
                  <a:pt x="0" y="50229"/>
                </a:lnTo>
                <a:cubicBezTo>
                  <a:pt x="0" y="22488"/>
                  <a:pt x="22488" y="0"/>
                  <a:pt x="50229" y="0"/>
                </a:cubicBezTo>
                <a:close/>
              </a:path>
            </a:pathLst>
          </a:custGeom>
          <a:solidFill>
            <a:srgbClr val="2A2D31"/>
          </a:solidFill>
          <a:ln/>
        </p:spPr>
      </p:sp>
      <p:sp>
        <p:nvSpPr>
          <p:cNvPr id="8" name="Text 6"/>
          <p:cNvSpPr/>
          <p:nvPr/>
        </p:nvSpPr>
        <p:spPr>
          <a:xfrm>
            <a:off x="753756" y="2211017"/>
            <a:ext cx="8793818" cy="3517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78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四组模型性能对比</a:t>
            </a:r>
            <a:endParaRPr lang="en-US" sz="1600" dirty="0"/>
          </a:p>
        </p:txBody>
      </p:sp>
      <p:graphicFrame>
        <p:nvGraphicFramePr>
          <p:cNvPr id="13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753756" y="2763771"/>
          <a:ext cx="8668192" cy="3065275"/>
        </p:xfrm>
        <a:graphic>
          <a:graphicData uri="http://schemas.openxmlformats.org/drawingml/2006/table">
            <a:tbl>
              <a:tblPr/>
              <a:tblGrid>
                <a:gridCol w="1718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36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36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237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3055">
                <a:tc>
                  <a:txBody>
                    <a:bodyPr/>
                    <a:lstStyle/>
                    <a:p>
                      <a:pPr algn="l"/>
                      <a:r>
                        <a:rPr lang="en-US" sz="15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模型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最佳测试准确率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最终测试准确率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最终训练损失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3055">
                <a:tc>
                  <a:txBody>
                    <a:bodyPr/>
                    <a:lstStyle/>
                    <a:p>
                      <a:r>
                        <a:rPr lang="en-US" sz="1500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Plain-20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91.27%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91.16%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0.0250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3055">
                <a:tc>
                  <a:txBody>
                    <a:bodyPr/>
                    <a:lstStyle/>
                    <a:p>
                      <a:r>
                        <a:rPr lang="en-US" sz="1500" b="1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Plain-56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5D3C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87.69%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5D3C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87.23%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5D3C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0.1607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5D3C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3055">
                <a:tc>
                  <a:txBody>
                    <a:bodyPr/>
                    <a:lstStyle/>
                    <a:p>
                      <a:r>
                        <a:rPr lang="en-US" sz="1500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ResNet-20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91.44%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91.26%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0.0180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3055">
                <a:tc>
                  <a:txBody>
                    <a:bodyPr/>
                    <a:lstStyle/>
                    <a:p>
                      <a:r>
                        <a:rPr lang="en-US" sz="15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ResNet-56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3C80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93.58%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3C80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93.43%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3C80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0.0030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3C8082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Shape 7"/>
          <p:cNvSpPr/>
          <p:nvPr/>
        </p:nvSpPr>
        <p:spPr>
          <a:xfrm>
            <a:off x="10001397" y="1959765"/>
            <a:ext cx="5753669" cy="2010015"/>
          </a:xfrm>
          <a:custGeom>
            <a:avLst/>
            <a:gdLst/>
            <a:ahLst/>
            <a:cxnLst/>
            <a:rect l="l" t="t" r="r" b="b"/>
            <a:pathLst>
              <a:path w="5753669" h="2010015">
                <a:moveTo>
                  <a:pt x="50250" y="0"/>
                </a:moveTo>
                <a:lnTo>
                  <a:pt x="5703419" y="0"/>
                </a:lnTo>
                <a:cubicBezTo>
                  <a:pt x="5731171" y="0"/>
                  <a:pt x="5753669" y="22498"/>
                  <a:pt x="5753669" y="50250"/>
                </a:cubicBezTo>
                <a:lnTo>
                  <a:pt x="5753669" y="1959765"/>
                </a:lnTo>
                <a:cubicBezTo>
                  <a:pt x="5753669" y="1987518"/>
                  <a:pt x="5731171" y="2010015"/>
                  <a:pt x="5703419" y="2010015"/>
                </a:cubicBezTo>
                <a:lnTo>
                  <a:pt x="50250" y="2010015"/>
                </a:lnTo>
                <a:cubicBezTo>
                  <a:pt x="22498" y="2010015"/>
                  <a:pt x="0" y="1987518"/>
                  <a:pt x="0" y="1959765"/>
                </a:cubicBezTo>
                <a:lnTo>
                  <a:pt x="0" y="50250"/>
                </a:lnTo>
                <a:cubicBezTo>
                  <a:pt x="0" y="22516"/>
                  <a:pt x="22516" y="0"/>
                  <a:pt x="50250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10001397" y="1959765"/>
            <a:ext cx="50250" cy="2010015"/>
          </a:xfrm>
          <a:custGeom>
            <a:avLst/>
            <a:gdLst/>
            <a:ahLst/>
            <a:cxnLst/>
            <a:rect l="l" t="t" r="r" b="b"/>
            <a:pathLst>
              <a:path w="50250" h="2010015">
                <a:moveTo>
                  <a:pt x="50250" y="0"/>
                </a:moveTo>
                <a:lnTo>
                  <a:pt x="50250" y="0"/>
                </a:lnTo>
                <a:lnTo>
                  <a:pt x="50250" y="2010015"/>
                </a:lnTo>
                <a:lnTo>
                  <a:pt x="50250" y="2010015"/>
                </a:lnTo>
                <a:cubicBezTo>
                  <a:pt x="22498" y="2010015"/>
                  <a:pt x="0" y="1987518"/>
                  <a:pt x="0" y="1959765"/>
                </a:cubicBezTo>
                <a:lnTo>
                  <a:pt x="0" y="50250"/>
                </a:lnTo>
                <a:cubicBezTo>
                  <a:pt x="0" y="22516"/>
                  <a:pt x="22516" y="0"/>
                  <a:pt x="5025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2" name="Text 9"/>
          <p:cNvSpPr/>
          <p:nvPr/>
        </p:nvSpPr>
        <p:spPr>
          <a:xfrm>
            <a:off x="10227524" y="2160767"/>
            <a:ext cx="5452167" cy="3517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78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关键发现</a:t>
            </a:r>
            <a:endParaRPr lang="en-US" sz="1600" dirty="0"/>
          </a:p>
        </p:txBody>
      </p:sp>
      <p:sp>
        <p:nvSpPr>
          <p:cNvPr id="9" name="Shape 10"/>
          <p:cNvSpPr/>
          <p:nvPr/>
        </p:nvSpPr>
        <p:spPr>
          <a:xfrm>
            <a:off x="10252649" y="2713521"/>
            <a:ext cx="201002" cy="201002"/>
          </a:xfrm>
          <a:custGeom>
            <a:avLst/>
            <a:gdLst/>
            <a:ahLst/>
            <a:cxnLst/>
            <a:rect l="l" t="t" r="r" b="b"/>
            <a:pathLst>
              <a:path w="201002" h="201002">
                <a:moveTo>
                  <a:pt x="100501" y="0"/>
                </a:moveTo>
                <a:cubicBezTo>
                  <a:pt x="106272" y="0"/>
                  <a:pt x="111572" y="3180"/>
                  <a:pt x="114320" y="8244"/>
                </a:cubicBezTo>
                <a:lnTo>
                  <a:pt x="199117" y="165277"/>
                </a:lnTo>
                <a:cubicBezTo>
                  <a:pt x="201747" y="170145"/>
                  <a:pt x="201630" y="176033"/>
                  <a:pt x="198803" y="180784"/>
                </a:cubicBezTo>
                <a:cubicBezTo>
                  <a:pt x="195977" y="185534"/>
                  <a:pt x="190834" y="188439"/>
                  <a:pt x="185298" y="188439"/>
                </a:cubicBezTo>
                <a:lnTo>
                  <a:pt x="15703" y="188439"/>
                </a:lnTo>
                <a:cubicBezTo>
                  <a:pt x="10168" y="188439"/>
                  <a:pt x="5064" y="185534"/>
                  <a:pt x="2198" y="180784"/>
                </a:cubicBezTo>
                <a:cubicBezTo>
                  <a:pt x="-667" y="176033"/>
                  <a:pt x="-746" y="170145"/>
                  <a:pt x="1884" y="165277"/>
                </a:cubicBezTo>
                <a:lnTo>
                  <a:pt x="86682" y="8244"/>
                </a:lnTo>
                <a:cubicBezTo>
                  <a:pt x="89430" y="3180"/>
                  <a:pt x="94730" y="0"/>
                  <a:pt x="100501" y="0"/>
                </a:cubicBezTo>
                <a:close/>
                <a:moveTo>
                  <a:pt x="100501" y="65954"/>
                </a:moveTo>
                <a:cubicBezTo>
                  <a:pt x="95279" y="65954"/>
                  <a:pt x="91079" y="70154"/>
                  <a:pt x="91079" y="75376"/>
                </a:cubicBezTo>
                <a:lnTo>
                  <a:pt x="91079" y="119345"/>
                </a:lnTo>
                <a:cubicBezTo>
                  <a:pt x="91079" y="124566"/>
                  <a:pt x="95279" y="128767"/>
                  <a:pt x="100501" y="128767"/>
                </a:cubicBezTo>
                <a:cubicBezTo>
                  <a:pt x="105722" y="128767"/>
                  <a:pt x="109923" y="124566"/>
                  <a:pt x="109923" y="119345"/>
                </a:cubicBezTo>
                <a:lnTo>
                  <a:pt x="109923" y="75376"/>
                </a:lnTo>
                <a:cubicBezTo>
                  <a:pt x="109923" y="70154"/>
                  <a:pt x="105722" y="65954"/>
                  <a:pt x="100501" y="65954"/>
                </a:cubicBezTo>
                <a:close/>
                <a:moveTo>
                  <a:pt x="110983" y="150751"/>
                </a:moveTo>
                <a:cubicBezTo>
                  <a:pt x="111221" y="146860"/>
                  <a:pt x="109281" y="143159"/>
                  <a:pt x="105945" y="141141"/>
                </a:cubicBezTo>
                <a:cubicBezTo>
                  <a:pt x="102610" y="139124"/>
                  <a:pt x="98431" y="139124"/>
                  <a:pt x="95095" y="141141"/>
                </a:cubicBezTo>
                <a:cubicBezTo>
                  <a:pt x="91760" y="143159"/>
                  <a:pt x="89820" y="146860"/>
                  <a:pt x="90058" y="150751"/>
                </a:cubicBezTo>
                <a:cubicBezTo>
                  <a:pt x="89820" y="154642"/>
                  <a:pt x="91760" y="158344"/>
                  <a:pt x="95095" y="160361"/>
                </a:cubicBezTo>
                <a:cubicBezTo>
                  <a:pt x="98431" y="162379"/>
                  <a:pt x="102610" y="162379"/>
                  <a:pt x="105945" y="160361"/>
                </a:cubicBezTo>
                <a:cubicBezTo>
                  <a:pt x="109281" y="158344"/>
                  <a:pt x="111221" y="154642"/>
                  <a:pt x="110983" y="150751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4" name="Text 11"/>
          <p:cNvSpPr/>
          <p:nvPr/>
        </p:nvSpPr>
        <p:spPr>
          <a:xfrm>
            <a:off x="10579277" y="2663270"/>
            <a:ext cx="3341651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3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Plain-56退化明显</a:t>
            </a:r>
            <a:r>
              <a:rPr lang="en-US" sz="1583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：比Plain-20差4%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0252649" y="3115524"/>
            <a:ext cx="201002" cy="201002"/>
          </a:xfrm>
          <a:custGeom>
            <a:avLst/>
            <a:gdLst/>
            <a:ahLst/>
            <a:cxnLst/>
            <a:rect l="l" t="t" r="r" b="b"/>
            <a:pathLst>
              <a:path w="201002" h="201002">
                <a:moveTo>
                  <a:pt x="100501" y="201002"/>
                </a:moveTo>
                <a:cubicBezTo>
                  <a:pt x="155969" y="201002"/>
                  <a:pt x="201002" y="155969"/>
                  <a:pt x="201002" y="100501"/>
                </a:cubicBezTo>
                <a:cubicBezTo>
                  <a:pt x="201002" y="45033"/>
                  <a:pt x="155969" y="0"/>
                  <a:pt x="100501" y="0"/>
                </a:cubicBezTo>
                <a:cubicBezTo>
                  <a:pt x="45033" y="0"/>
                  <a:pt x="0" y="45033"/>
                  <a:pt x="0" y="100501"/>
                </a:cubicBezTo>
                <a:cubicBezTo>
                  <a:pt x="0" y="155969"/>
                  <a:pt x="45033" y="201002"/>
                  <a:pt x="100501" y="201002"/>
                </a:cubicBezTo>
                <a:close/>
                <a:moveTo>
                  <a:pt x="133635" y="83502"/>
                </a:moveTo>
                <a:lnTo>
                  <a:pt x="102228" y="133752"/>
                </a:lnTo>
                <a:cubicBezTo>
                  <a:pt x="100579" y="136383"/>
                  <a:pt x="97753" y="138032"/>
                  <a:pt x="94651" y="138189"/>
                </a:cubicBezTo>
                <a:cubicBezTo>
                  <a:pt x="91550" y="138346"/>
                  <a:pt x="88566" y="136932"/>
                  <a:pt x="86721" y="134420"/>
                </a:cubicBezTo>
                <a:lnTo>
                  <a:pt x="67877" y="109295"/>
                </a:lnTo>
                <a:cubicBezTo>
                  <a:pt x="64737" y="105133"/>
                  <a:pt x="65600" y="99245"/>
                  <a:pt x="69762" y="96104"/>
                </a:cubicBezTo>
                <a:cubicBezTo>
                  <a:pt x="73923" y="92963"/>
                  <a:pt x="79812" y="93827"/>
                  <a:pt x="82952" y="97988"/>
                </a:cubicBezTo>
                <a:lnTo>
                  <a:pt x="93552" y="112121"/>
                </a:lnTo>
                <a:lnTo>
                  <a:pt x="117657" y="73530"/>
                </a:lnTo>
                <a:cubicBezTo>
                  <a:pt x="120405" y="69134"/>
                  <a:pt x="126215" y="67760"/>
                  <a:pt x="130651" y="70547"/>
                </a:cubicBezTo>
                <a:cubicBezTo>
                  <a:pt x="135087" y="73334"/>
                  <a:pt x="136422" y="79105"/>
                  <a:pt x="133635" y="8354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6" name="Text 13"/>
          <p:cNvSpPr/>
          <p:nvPr/>
        </p:nvSpPr>
        <p:spPr>
          <a:xfrm>
            <a:off x="10579277" y="3065274"/>
            <a:ext cx="2600457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3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ResNet-56最佳</a:t>
            </a:r>
            <a:r>
              <a:rPr lang="en-US" sz="1583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：达93.58%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0277774" y="3517527"/>
            <a:ext cx="150751" cy="201002"/>
          </a:xfrm>
          <a:custGeom>
            <a:avLst/>
            <a:gdLst/>
            <a:ahLst/>
            <a:cxnLst/>
            <a:rect l="l" t="t" r="r" b="b"/>
            <a:pathLst>
              <a:path w="150751" h="201002">
                <a:moveTo>
                  <a:pt x="84248" y="6831"/>
                </a:moveTo>
                <a:cubicBezTo>
                  <a:pt x="79341" y="1924"/>
                  <a:pt x="71371" y="1924"/>
                  <a:pt x="66464" y="6831"/>
                </a:cubicBezTo>
                <a:lnTo>
                  <a:pt x="3651" y="69644"/>
                </a:lnTo>
                <a:cubicBezTo>
                  <a:pt x="-1256" y="74551"/>
                  <a:pt x="-1256" y="82521"/>
                  <a:pt x="3651" y="87428"/>
                </a:cubicBezTo>
                <a:cubicBezTo>
                  <a:pt x="8558" y="92335"/>
                  <a:pt x="16528" y="92335"/>
                  <a:pt x="21435" y="87428"/>
                </a:cubicBezTo>
                <a:lnTo>
                  <a:pt x="62813" y="46050"/>
                </a:lnTo>
                <a:lnTo>
                  <a:pt x="62813" y="191580"/>
                </a:lnTo>
                <a:cubicBezTo>
                  <a:pt x="62813" y="198528"/>
                  <a:pt x="68427" y="204142"/>
                  <a:pt x="75376" y="204142"/>
                </a:cubicBezTo>
                <a:cubicBezTo>
                  <a:pt x="82324" y="204142"/>
                  <a:pt x="87938" y="198528"/>
                  <a:pt x="87938" y="191580"/>
                </a:cubicBezTo>
                <a:lnTo>
                  <a:pt x="87938" y="46050"/>
                </a:lnTo>
                <a:lnTo>
                  <a:pt x="129316" y="87428"/>
                </a:lnTo>
                <a:cubicBezTo>
                  <a:pt x="134223" y="92335"/>
                  <a:pt x="142193" y="92335"/>
                  <a:pt x="147100" y="87428"/>
                </a:cubicBezTo>
                <a:cubicBezTo>
                  <a:pt x="152007" y="82521"/>
                  <a:pt x="152007" y="74551"/>
                  <a:pt x="147100" y="69644"/>
                </a:cubicBezTo>
                <a:lnTo>
                  <a:pt x="84287" y="6831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8" name="Text 15"/>
          <p:cNvSpPr/>
          <p:nvPr/>
        </p:nvSpPr>
        <p:spPr>
          <a:xfrm>
            <a:off x="10579277" y="3467277"/>
            <a:ext cx="3781342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83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深度带来提升</a:t>
            </a:r>
            <a:r>
              <a:rPr lang="en-US" sz="1583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：ResNet深度增加性能提升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10001397" y="4170782"/>
            <a:ext cx="5753669" cy="4221032"/>
          </a:xfrm>
          <a:custGeom>
            <a:avLst/>
            <a:gdLst/>
            <a:ahLst/>
            <a:cxnLst/>
            <a:rect l="l" t="t" r="r" b="b"/>
            <a:pathLst>
              <a:path w="5753669" h="4221032">
                <a:moveTo>
                  <a:pt x="50230" y="0"/>
                </a:moveTo>
                <a:lnTo>
                  <a:pt x="5703439" y="0"/>
                </a:lnTo>
                <a:cubicBezTo>
                  <a:pt x="5731180" y="0"/>
                  <a:pt x="5753669" y="22489"/>
                  <a:pt x="5753669" y="50230"/>
                </a:cubicBezTo>
                <a:lnTo>
                  <a:pt x="5753669" y="4170802"/>
                </a:lnTo>
                <a:cubicBezTo>
                  <a:pt x="5753669" y="4198544"/>
                  <a:pt x="5731180" y="4221032"/>
                  <a:pt x="5703439" y="4221032"/>
                </a:cubicBezTo>
                <a:lnTo>
                  <a:pt x="50230" y="4221032"/>
                </a:lnTo>
                <a:cubicBezTo>
                  <a:pt x="22489" y="4221032"/>
                  <a:pt x="0" y="4198544"/>
                  <a:pt x="0" y="4170802"/>
                </a:cubicBezTo>
                <a:lnTo>
                  <a:pt x="0" y="50230"/>
                </a:lnTo>
                <a:cubicBezTo>
                  <a:pt x="0" y="22507"/>
                  <a:pt x="22507" y="0"/>
                  <a:pt x="5023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10001397" y="4170782"/>
            <a:ext cx="50250" cy="4221032"/>
          </a:xfrm>
          <a:custGeom>
            <a:avLst/>
            <a:gdLst/>
            <a:ahLst/>
            <a:cxnLst/>
            <a:rect l="l" t="t" r="r" b="b"/>
            <a:pathLst>
              <a:path w="50250" h="4221032">
                <a:moveTo>
                  <a:pt x="50250" y="0"/>
                </a:moveTo>
                <a:lnTo>
                  <a:pt x="50250" y="0"/>
                </a:lnTo>
                <a:lnTo>
                  <a:pt x="50250" y="4221032"/>
                </a:lnTo>
                <a:lnTo>
                  <a:pt x="50250" y="4221032"/>
                </a:lnTo>
                <a:cubicBezTo>
                  <a:pt x="22498" y="4221032"/>
                  <a:pt x="0" y="4198535"/>
                  <a:pt x="0" y="4170782"/>
                </a:cubicBezTo>
                <a:lnTo>
                  <a:pt x="0" y="50250"/>
                </a:lnTo>
                <a:cubicBezTo>
                  <a:pt x="0" y="22516"/>
                  <a:pt x="22516" y="0"/>
                  <a:pt x="5025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1" name="Text 18"/>
          <p:cNvSpPr/>
          <p:nvPr/>
        </p:nvSpPr>
        <p:spPr>
          <a:xfrm>
            <a:off x="10227524" y="4371784"/>
            <a:ext cx="5452167" cy="3517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78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性能对比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10227524" y="4874287"/>
            <a:ext cx="5326541" cy="1005008"/>
          </a:xfrm>
          <a:custGeom>
            <a:avLst/>
            <a:gdLst/>
            <a:ahLst/>
            <a:cxnLst/>
            <a:rect l="l" t="t" r="r" b="b"/>
            <a:pathLst>
              <a:path w="5326541" h="1005008">
                <a:moveTo>
                  <a:pt x="50250" y="0"/>
                </a:moveTo>
                <a:lnTo>
                  <a:pt x="5276291" y="0"/>
                </a:lnTo>
                <a:cubicBezTo>
                  <a:pt x="5304043" y="0"/>
                  <a:pt x="5326541" y="22498"/>
                  <a:pt x="5326541" y="50250"/>
                </a:cubicBezTo>
                <a:lnTo>
                  <a:pt x="5326541" y="954757"/>
                </a:lnTo>
                <a:cubicBezTo>
                  <a:pt x="5326541" y="982510"/>
                  <a:pt x="5304043" y="1005008"/>
                  <a:pt x="5276291" y="1005008"/>
                </a:cubicBezTo>
                <a:lnTo>
                  <a:pt x="50250" y="1005008"/>
                </a:lnTo>
                <a:cubicBezTo>
                  <a:pt x="22498" y="1005008"/>
                  <a:pt x="0" y="982510"/>
                  <a:pt x="0" y="954757"/>
                </a:cubicBezTo>
                <a:lnTo>
                  <a:pt x="0" y="50250"/>
                </a:lnTo>
                <a:cubicBezTo>
                  <a:pt x="0" y="22516"/>
                  <a:pt x="22516" y="0"/>
                  <a:pt x="5025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10378275" y="5025039"/>
            <a:ext cx="5112977" cy="251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5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Plain-56 vs Plain-20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0378275" y="5326541"/>
            <a:ext cx="5175790" cy="402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74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-4.04%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10227524" y="6029887"/>
            <a:ext cx="5326541" cy="1005008"/>
          </a:xfrm>
          <a:custGeom>
            <a:avLst/>
            <a:gdLst/>
            <a:ahLst/>
            <a:cxnLst/>
            <a:rect l="l" t="t" r="r" b="b"/>
            <a:pathLst>
              <a:path w="5326541" h="1005008">
                <a:moveTo>
                  <a:pt x="50250" y="0"/>
                </a:moveTo>
                <a:lnTo>
                  <a:pt x="5276291" y="0"/>
                </a:lnTo>
                <a:cubicBezTo>
                  <a:pt x="5304043" y="0"/>
                  <a:pt x="5326541" y="22498"/>
                  <a:pt x="5326541" y="50250"/>
                </a:cubicBezTo>
                <a:lnTo>
                  <a:pt x="5326541" y="954757"/>
                </a:lnTo>
                <a:cubicBezTo>
                  <a:pt x="5326541" y="982510"/>
                  <a:pt x="5304043" y="1005008"/>
                  <a:pt x="5276291" y="1005008"/>
                </a:cubicBezTo>
                <a:lnTo>
                  <a:pt x="50250" y="1005008"/>
                </a:lnTo>
                <a:cubicBezTo>
                  <a:pt x="22498" y="1005008"/>
                  <a:pt x="0" y="982510"/>
                  <a:pt x="0" y="954757"/>
                </a:cubicBezTo>
                <a:lnTo>
                  <a:pt x="0" y="50250"/>
                </a:lnTo>
                <a:cubicBezTo>
                  <a:pt x="0" y="22516"/>
                  <a:pt x="22516" y="0"/>
                  <a:pt x="5025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10378275" y="6180638"/>
            <a:ext cx="5112977" cy="251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5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 vs ResNet-20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0378275" y="6482140"/>
            <a:ext cx="5175790" cy="402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74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+2.14%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10227524" y="7185486"/>
            <a:ext cx="5326541" cy="1005008"/>
          </a:xfrm>
          <a:custGeom>
            <a:avLst/>
            <a:gdLst/>
            <a:ahLst/>
            <a:cxnLst/>
            <a:rect l="l" t="t" r="r" b="b"/>
            <a:pathLst>
              <a:path w="5326541" h="1005008">
                <a:moveTo>
                  <a:pt x="50250" y="0"/>
                </a:moveTo>
                <a:lnTo>
                  <a:pt x="5276291" y="0"/>
                </a:lnTo>
                <a:cubicBezTo>
                  <a:pt x="5304043" y="0"/>
                  <a:pt x="5326541" y="22498"/>
                  <a:pt x="5326541" y="50250"/>
                </a:cubicBezTo>
                <a:lnTo>
                  <a:pt x="5326541" y="954757"/>
                </a:lnTo>
                <a:cubicBezTo>
                  <a:pt x="5326541" y="982510"/>
                  <a:pt x="5304043" y="1005008"/>
                  <a:pt x="5276291" y="1005008"/>
                </a:cubicBezTo>
                <a:lnTo>
                  <a:pt x="50250" y="1005008"/>
                </a:lnTo>
                <a:cubicBezTo>
                  <a:pt x="22498" y="1005008"/>
                  <a:pt x="0" y="982510"/>
                  <a:pt x="0" y="954757"/>
                </a:cubicBezTo>
                <a:lnTo>
                  <a:pt x="0" y="50250"/>
                </a:lnTo>
                <a:cubicBezTo>
                  <a:pt x="0" y="22516"/>
                  <a:pt x="22516" y="0"/>
                  <a:pt x="5025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10378275" y="7336237"/>
            <a:ext cx="5112977" cy="251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5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 vs Plain-56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0378275" y="7637740"/>
            <a:ext cx="5175790" cy="402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74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+6.35%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9976272" y="8592338"/>
            <a:ext cx="5778794" cy="552754"/>
          </a:xfrm>
          <a:custGeom>
            <a:avLst/>
            <a:gdLst/>
            <a:ahLst/>
            <a:cxnLst/>
            <a:rect l="l" t="t" r="r" b="b"/>
            <a:pathLst>
              <a:path w="5778794" h="552754">
                <a:moveTo>
                  <a:pt x="50251" y="0"/>
                </a:moveTo>
                <a:lnTo>
                  <a:pt x="5728544" y="0"/>
                </a:lnTo>
                <a:cubicBezTo>
                  <a:pt x="5756296" y="0"/>
                  <a:pt x="5778794" y="22498"/>
                  <a:pt x="5778794" y="50251"/>
                </a:cubicBezTo>
                <a:lnTo>
                  <a:pt x="5778794" y="502503"/>
                </a:lnTo>
                <a:cubicBezTo>
                  <a:pt x="5778794" y="530256"/>
                  <a:pt x="5756296" y="552754"/>
                  <a:pt x="5728544" y="552754"/>
                </a:cubicBezTo>
                <a:lnTo>
                  <a:pt x="50251" y="552754"/>
                </a:lnTo>
                <a:cubicBezTo>
                  <a:pt x="22498" y="552754"/>
                  <a:pt x="0" y="530256"/>
                  <a:pt x="0" y="502503"/>
                </a:cubicBezTo>
                <a:lnTo>
                  <a:pt x="0" y="50251"/>
                </a:lnTo>
                <a:cubicBezTo>
                  <a:pt x="0" y="22517"/>
                  <a:pt x="22517" y="0"/>
                  <a:pt x="5025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2" name="Shape 29"/>
          <p:cNvSpPr/>
          <p:nvPr/>
        </p:nvSpPr>
        <p:spPr>
          <a:xfrm>
            <a:off x="10163141" y="8793339"/>
            <a:ext cx="153892" cy="175876"/>
          </a:xfrm>
          <a:custGeom>
            <a:avLst/>
            <a:gdLst/>
            <a:ahLst/>
            <a:cxnLst/>
            <a:rect l="l" t="t" r="r" b="b"/>
            <a:pathLst>
              <a:path w="153892" h="175876">
                <a:moveTo>
                  <a:pt x="153892" y="70694"/>
                </a:moveTo>
                <a:cubicBezTo>
                  <a:pt x="148808" y="74060"/>
                  <a:pt x="142968" y="76774"/>
                  <a:pt x="136888" y="78938"/>
                </a:cubicBezTo>
                <a:cubicBezTo>
                  <a:pt x="120743" y="84709"/>
                  <a:pt x="99549" y="87938"/>
                  <a:pt x="76946" y="87938"/>
                </a:cubicBezTo>
                <a:cubicBezTo>
                  <a:pt x="54343" y="87938"/>
                  <a:pt x="33114" y="84675"/>
                  <a:pt x="17004" y="78938"/>
                </a:cubicBezTo>
                <a:cubicBezTo>
                  <a:pt x="10958" y="76774"/>
                  <a:pt x="5084" y="74060"/>
                  <a:pt x="0" y="70694"/>
                </a:cubicBezTo>
                <a:lnTo>
                  <a:pt x="0" y="98930"/>
                </a:lnTo>
                <a:cubicBezTo>
                  <a:pt x="0" y="114114"/>
                  <a:pt x="34454" y="126411"/>
                  <a:pt x="76946" y="126411"/>
                </a:cubicBezTo>
                <a:cubicBezTo>
                  <a:pt x="119438" y="126411"/>
                  <a:pt x="153892" y="114114"/>
                  <a:pt x="153892" y="98930"/>
                </a:cubicBezTo>
                <a:lnTo>
                  <a:pt x="153892" y="70694"/>
                </a:lnTo>
                <a:close/>
                <a:moveTo>
                  <a:pt x="153892" y="43969"/>
                </a:moveTo>
                <a:lnTo>
                  <a:pt x="153892" y="27481"/>
                </a:lnTo>
                <a:cubicBezTo>
                  <a:pt x="153892" y="12298"/>
                  <a:pt x="119438" y="0"/>
                  <a:pt x="76946" y="0"/>
                </a:cubicBezTo>
                <a:cubicBezTo>
                  <a:pt x="34454" y="0"/>
                  <a:pt x="0" y="12298"/>
                  <a:pt x="0" y="27481"/>
                </a:cubicBezTo>
                <a:lnTo>
                  <a:pt x="0" y="43969"/>
                </a:lnTo>
                <a:cubicBezTo>
                  <a:pt x="0" y="59152"/>
                  <a:pt x="34454" y="71450"/>
                  <a:pt x="76946" y="71450"/>
                </a:cubicBezTo>
                <a:cubicBezTo>
                  <a:pt x="119438" y="71450"/>
                  <a:pt x="153892" y="59152"/>
                  <a:pt x="153892" y="43969"/>
                </a:cubicBezTo>
                <a:close/>
                <a:moveTo>
                  <a:pt x="136888" y="133900"/>
                </a:moveTo>
                <a:cubicBezTo>
                  <a:pt x="120778" y="139636"/>
                  <a:pt x="99583" y="142900"/>
                  <a:pt x="76946" y="142900"/>
                </a:cubicBezTo>
                <a:cubicBezTo>
                  <a:pt x="54309" y="142900"/>
                  <a:pt x="33114" y="139636"/>
                  <a:pt x="17004" y="133900"/>
                </a:cubicBezTo>
                <a:cubicBezTo>
                  <a:pt x="10958" y="131736"/>
                  <a:pt x="5084" y="129022"/>
                  <a:pt x="0" y="125655"/>
                </a:cubicBezTo>
                <a:lnTo>
                  <a:pt x="0" y="148396"/>
                </a:lnTo>
                <a:cubicBezTo>
                  <a:pt x="0" y="163579"/>
                  <a:pt x="34454" y="175876"/>
                  <a:pt x="76946" y="175876"/>
                </a:cubicBezTo>
                <a:cubicBezTo>
                  <a:pt x="119438" y="175876"/>
                  <a:pt x="153892" y="163579"/>
                  <a:pt x="153892" y="148396"/>
                </a:cubicBezTo>
                <a:lnTo>
                  <a:pt x="153892" y="125655"/>
                </a:lnTo>
                <a:cubicBezTo>
                  <a:pt x="148808" y="129022"/>
                  <a:pt x="142968" y="131736"/>
                  <a:pt x="136888" y="13390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3" name="Text 30"/>
          <p:cNvSpPr/>
          <p:nvPr/>
        </p:nvSpPr>
        <p:spPr>
          <a:xfrm>
            <a:off x="10402857" y="8743089"/>
            <a:ext cx="5289397" cy="251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5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数据来源：本研究复现 (2025-12-18)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7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39545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95145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训练曲线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训练损失曲线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08000" y="1981200"/>
            <a:ext cx="9169400" cy="7010400"/>
          </a:xfrm>
          <a:custGeom>
            <a:avLst/>
            <a:gdLst/>
            <a:ahLst/>
            <a:cxnLst/>
            <a:rect l="l" t="t" r="r" b="b"/>
            <a:pathLst>
              <a:path w="9169400" h="7010400">
                <a:moveTo>
                  <a:pt x="50825" y="0"/>
                </a:moveTo>
                <a:lnTo>
                  <a:pt x="9118575" y="0"/>
                </a:lnTo>
                <a:cubicBezTo>
                  <a:pt x="9146645" y="0"/>
                  <a:pt x="9169400" y="22755"/>
                  <a:pt x="9169400" y="50825"/>
                </a:cubicBezTo>
                <a:lnTo>
                  <a:pt x="9169400" y="6959575"/>
                </a:lnTo>
                <a:cubicBezTo>
                  <a:pt x="9169400" y="6987645"/>
                  <a:pt x="9146645" y="7010400"/>
                  <a:pt x="9118575" y="7010400"/>
                </a:cubicBezTo>
                <a:lnTo>
                  <a:pt x="50825" y="7010400"/>
                </a:lnTo>
                <a:cubicBezTo>
                  <a:pt x="22755" y="7010400"/>
                  <a:pt x="0" y="6987645"/>
                  <a:pt x="0" y="6959575"/>
                </a:cubicBezTo>
                <a:lnTo>
                  <a:pt x="0" y="50825"/>
                </a:lnTo>
                <a:cubicBezTo>
                  <a:pt x="0" y="22755"/>
                  <a:pt x="22755" y="0"/>
                  <a:pt x="50825" y="0"/>
                </a:cubicBezTo>
                <a:close/>
              </a:path>
            </a:pathLst>
          </a:custGeom>
          <a:solidFill>
            <a:srgbClr val="2A2D31"/>
          </a:solidFill>
          <a:ln/>
        </p:spPr>
      </p:sp>
      <p:pic>
        <p:nvPicPr>
          <p:cNvPr id="8" name="Image 0" descr="https://kimi-img.moonshot.cn/pub/slides/26-01-03-15:20:26-d5cc6ekq5kvg1t160cs0.png"/>
          <p:cNvPicPr>
            <a:picLocks noChangeAspect="1"/>
          </p:cNvPicPr>
          <p:nvPr/>
        </p:nvPicPr>
        <p:blipFill>
          <a:blip r:embed="rId3"/>
          <a:srcRect t="29" b="29"/>
          <a:stretch/>
        </p:blipFill>
        <p:spPr>
          <a:xfrm>
            <a:off x="762000" y="2235200"/>
            <a:ext cx="8661400" cy="6502400"/>
          </a:xfrm>
          <a:prstGeom prst="roundRect">
            <a:avLst>
              <a:gd name="adj" fmla="val 0"/>
            </a:avLst>
          </a:prstGeom>
        </p:spPr>
      </p:pic>
      <p:sp>
        <p:nvSpPr>
          <p:cNvPr id="9" name="Shape 6"/>
          <p:cNvSpPr/>
          <p:nvPr/>
        </p:nvSpPr>
        <p:spPr>
          <a:xfrm>
            <a:off x="10007600" y="1981200"/>
            <a:ext cx="5740400" cy="2032000"/>
          </a:xfrm>
          <a:custGeom>
            <a:avLst/>
            <a:gdLst/>
            <a:ahLst/>
            <a:cxnLst/>
            <a:rect l="l" t="t" r="r" b="b"/>
            <a:pathLst>
              <a:path w="5740400" h="2032000">
                <a:moveTo>
                  <a:pt x="50800" y="0"/>
                </a:moveTo>
                <a:lnTo>
                  <a:pt x="5689600" y="0"/>
                </a:lnTo>
                <a:cubicBezTo>
                  <a:pt x="5717637" y="0"/>
                  <a:pt x="5740400" y="22763"/>
                  <a:pt x="5740400" y="50800"/>
                </a:cubicBezTo>
                <a:lnTo>
                  <a:pt x="5740400" y="1981200"/>
                </a:lnTo>
                <a:cubicBezTo>
                  <a:pt x="5740400" y="2009237"/>
                  <a:pt x="5717637" y="2032000"/>
                  <a:pt x="5689600" y="2032000"/>
                </a:cubicBez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10007600" y="1981200"/>
            <a:ext cx="50800" cy="2032000"/>
          </a:xfrm>
          <a:custGeom>
            <a:avLst/>
            <a:gdLst/>
            <a:ahLst/>
            <a:cxnLst/>
            <a:rect l="l" t="t" r="r" b="b"/>
            <a:pathLst>
              <a:path w="50800" h="2032000">
                <a:moveTo>
                  <a:pt x="50800" y="0"/>
                </a:moveTo>
                <a:lnTo>
                  <a:pt x="50800" y="0"/>
                </a:lnTo>
                <a:lnTo>
                  <a:pt x="50800" y="2032000"/>
                </a:ln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1" name="Text 8"/>
          <p:cNvSpPr/>
          <p:nvPr/>
        </p:nvSpPr>
        <p:spPr>
          <a:xfrm>
            <a:off x="10236200" y="2184400"/>
            <a:ext cx="543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关键观察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261600" y="2743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5400" y="25400"/>
                </a:moveTo>
                <a:cubicBezTo>
                  <a:pt x="25400" y="18375"/>
                  <a:pt x="19725" y="12700"/>
                  <a:pt x="12700" y="12700"/>
                </a:cubicBezTo>
                <a:cubicBezTo>
                  <a:pt x="5675" y="12700"/>
                  <a:pt x="0" y="18375"/>
                  <a:pt x="0" y="25400"/>
                </a:cubicBezTo>
                <a:lnTo>
                  <a:pt x="0" y="158750"/>
                </a:lnTo>
                <a:cubicBezTo>
                  <a:pt x="0" y="176292"/>
                  <a:pt x="14208" y="190500"/>
                  <a:pt x="31750" y="190500"/>
                </a:cubicBezTo>
                <a:lnTo>
                  <a:pt x="190500" y="190500"/>
                </a:lnTo>
                <a:cubicBezTo>
                  <a:pt x="197525" y="190500"/>
                  <a:pt x="203200" y="184825"/>
                  <a:pt x="203200" y="177800"/>
                </a:cubicBezTo>
                <a:cubicBezTo>
                  <a:pt x="203200" y="170775"/>
                  <a:pt x="197525" y="165100"/>
                  <a:pt x="190500" y="165100"/>
                </a:cubicBezTo>
                <a:lnTo>
                  <a:pt x="31750" y="165100"/>
                </a:lnTo>
                <a:cubicBezTo>
                  <a:pt x="28258" y="165100"/>
                  <a:pt x="25400" y="162243"/>
                  <a:pt x="25400" y="158750"/>
                </a:cubicBezTo>
                <a:lnTo>
                  <a:pt x="25400" y="25400"/>
                </a:lnTo>
                <a:close/>
                <a:moveTo>
                  <a:pt x="186769" y="59769"/>
                </a:moveTo>
                <a:cubicBezTo>
                  <a:pt x="191730" y="54808"/>
                  <a:pt x="191730" y="46752"/>
                  <a:pt x="186769" y="41791"/>
                </a:cubicBezTo>
                <a:cubicBezTo>
                  <a:pt x="181808" y="36830"/>
                  <a:pt x="173752" y="36830"/>
                  <a:pt x="168791" y="41791"/>
                </a:cubicBezTo>
                <a:lnTo>
                  <a:pt x="127000" y="83622"/>
                </a:lnTo>
                <a:lnTo>
                  <a:pt x="104219" y="60881"/>
                </a:lnTo>
                <a:cubicBezTo>
                  <a:pt x="99258" y="55920"/>
                  <a:pt x="91202" y="55920"/>
                  <a:pt x="86241" y="60881"/>
                </a:cubicBezTo>
                <a:lnTo>
                  <a:pt x="48141" y="98981"/>
                </a:lnTo>
                <a:cubicBezTo>
                  <a:pt x="43180" y="103942"/>
                  <a:pt x="43180" y="111998"/>
                  <a:pt x="48141" y="116959"/>
                </a:cubicBezTo>
                <a:cubicBezTo>
                  <a:pt x="53102" y="121920"/>
                  <a:pt x="61158" y="121920"/>
                  <a:pt x="66119" y="116959"/>
                </a:cubicBezTo>
                <a:lnTo>
                  <a:pt x="95250" y="87828"/>
                </a:lnTo>
                <a:lnTo>
                  <a:pt x="118031" y="110609"/>
                </a:lnTo>
                <a:cubicBezTo>
                  <a:pt x="122992" y="115570"/>
                  <a:pt x="131048" y="115570"/>
                  <a:pt x="136009" y="110609"/>
                </a:cubicBezTo>
                <a:lnTo>
                  <a:pt x="186809" y="59809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3" name="Text 10"/>
          <p:cNvSpPr/>
          <p:nvPr/>
        </p:nvSpPr>
        <p:spPr>
          <a:xfrm>
            <a:off x="10591800" y="2692400"/>
            <a:ext cx="3124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Plain-56优化困难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：损失下降缓慢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0261600" y="3149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127000"/>
                </a:moveTo>
                <a:lnTo>
                  <a:pt x="9723" y="127000"/>
                </a:lnTo>
                <a:cubicBezTo>
                  <a:pt x="-159" y="127000"/>
                  <a:pt x="-6231" y="116245"/>
                  <a:pt x="-1151" y="107752"/>
                </a:cubicBezTo>
                <a:lnTo>
                  <a:pt x="19844" y="72747"/>
                </a:lnTo>
                <a:cubicBezTo>
                  <a:pt x="23297" y="66993"/>
                  <a:pt x="29488" y="63500"/>
                  <a:pt x="36195" y="63500"/>
                </a:cubicBezTo>
                <a:lnTo>
                  <a:pt x="73898" y="63500"/>
                </a:lnTo>
                <a:cubicBezTo>
                  <a:pt x="104100" y="12343"/>
                  <a:pt x="149146" y="9763"/>
                  <a:pt x="179268" y="14168"/>
                </a:cubicBezTo>
                <a:cubicBezTo>
                  <a:pt x="184348" y="14923"/>
                  <a:pt x="188317" y="18891"/>
                  <a:pt x="189032" y="23932"/>
                </a:cubicBezTo>
                <a:cubicBezTo>
                  <a:pt x="193437" y="54054"/>
                  <a:pt x="190857" y="99100"/>
                  <a:pt x="139700" y="129302"/>
                </a:cubicBezTo>
                <a:lnTo>
                  <a:pt x="139700" y="167005"/>
                </a:lnTo>
                <a:cubicBezTo>
                  <a:pt x="139700" y="173712"/>
                  <a:pt x="136208" y="179903"/>
                  <a:pt x="130453" y="183356"/>
                </a:cubicBezTo>
                <a:lnTo>
                  <a:pt x="95448" y="204351"/>
                </a:lnTo>
                <a:cubicBezTo>
                  <a:pt x="86995" y="209431"/>
                  <a:pt x="76200" y="203319"/>
                  <a:pt x="76200" y="193477"/>
                </a:cubicBezTo>
                <a:lnTo>
                  <a:pt x="76200" y="152400"/>
                </a:lnTo>
                <a:cubicBezTo>
                  <a:pt x="76200" y="138390"/>
                  <a:pt x="64810" y="127000"/>
                  <a:pt x="50800" y="127000"/>
                </a:cubicBezTo>
                <a:lnTo>
                  <a:pt x="50760" y="127000"/>
                </a:lnTo>
                <a:close/>
                <a:moveTo>
                  <a:pt x="158750" y="63500"/>
                </a:moveTo>
                <a:cubicBezTo>
                  <a:pt x="158750" y="52986"/>
                  <a:pt x="150214" y="44450"/>
                  <a:pt x="139700" y="44450"/>
                </a:cubicBezTo>
                <a:cubicBezTo>
                  <a:pt x="129186" y="44450"/>
                  <a:pt x="120650" y="52986"/>
                  <a:pt x="120650" y="63500"/>
                </a:cubicBezTo>
                <a:cubicBezTo>
                  <a:pt x="120650" y="74014"/>
                  <a:pt x="129186" y="82550"/>
                  <a:pt x="139700" y="82550"/>
                </a:cubicBezTo>
                <a:cubicBezTo>
                  <a:pt x="150214" y="82550"/>
                  <a:pt x="158750" y="74014"/>
                  <a:pt x="158750" y="6350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5" name="Text 12"/>
          <p:cNvSpPr/>
          <p:nvPr/>
        </p:nvSpPr>
        <p:spPr>
          <a:xfrm>
            <a:off x="10591800" y="3098800"/>
            <a:ext cx="293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ResNet-56收敛最快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：快速下降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236200" y="35560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152400" y="12700"/>
                </a:moveTo>
                <a:lnTo>
                  <a:pt x="203200" y="12700"/>
                </a:lnTo>
                <a:cubicBezTo>
                  <a:pt x="210225" y="12700"/>
                  <a:pt x="215900" y="18375"/>
                  <a:pt x="215900" y="25400"/>
                </a:cubicBezTo>
                <a:cubicBezTo>
                  <a:pt x="215900" y="32425"/>
                  <a:pt x="210225" y="38100"/>
                  <a:pt x="203200" y="38100"/>
                </a:cubicBezTo>
                <a:lnTo>
                  <a:pt x="158115" y="38100"/>
                </a:lnTo>
                <a:cubicBezTo>
                  <a:pt x="156051" y="48339"/>
                  <a:pt x="149027" y="56793"/>
                  <a:pt x="139700" y="60841"/>
                </a:cubicBezTo>
                <a:lnTo>
                  <a:pt x="139700" y="177800"/>
                </a:lnTo>
                <a:lnTo>
                  <a:pt x="203200" y="177800"/>
                </a:lnTo>
                <a:cubicBezTo>
                  <a:pt x="210225" y="177800"/>
                  <a:pt x="215900" y="183475"/>
                  <a:pt x="215900" y="190500"/>
                </a:cubicBezTo>
                <a:cubicBezTo>
                  <a:pt x="215900" y="197525"/>
                  <a:pt x="210225" y="203200"/>
                  <a:pt x="203200" y="203200"/>
                </a:cubicBezTo>
                <a:lnTo>
                  <a:pt x="50800" y="203200"/>
                </a:lnTo>
                <a:cubicBezTo>
                  <a:pt x="43775" y="203200"/>
                  <a:pt x="38100" y="197525"/>
                  <a:pt x="38100" y="190500"/>
                </a:cubicBezTo>
                <a:cubicBezTo>
                  <a:pt x="38100" y="183475"/>
                  <a:pt x="43775" y="177800"/>
                  <a:pt x="50800" y="177800"/>
                </a:cubicBezTo>
                <a:lnTo>
                  <a:pt x="114300" y="177800"/>
                </a:lnTo>
                <a:lnTo>
                  <a:pt x="114300" y="60841"/>
                </a:lnTo>
                <a:cubicBezTo>
                  <a:pt x="104973" y="56753"/>
                  <a:pt x="97949" y="48300"/>
                  <a:pt x="95885" y="38100"/>
                </a:cubicBezTo>
                <a:lnTo>
                  <a:pt x="50800" y="38100"/>
                </a:lnTo>
                <a:cubicBezTo>
                  <a:pt x="43775" y="38100"/>
                  <a:pt x="38100" y="32425"/>
                  <a:pt x="38100" y="25400"/>
                </a:cubicBezTo>
                <a:cubicBezTo>
                  <a:pt x="38100" y="18375"/>
                  <a:pt x="43775" y="12700"/>
                  <a:pt x="50800" y="12700"/>
                </a:cubicBezTo>
                <a:lnTo>
                  <a:pt x="101600" y="12700"/>
                </a:lnTo>
                <a:cubicBezTo>
                  <a:pt x="107394" y="5001"/>
                  <a:pt x="116602" y="0"/>
                  <a:pt x="127000" y="0"/>
                </a:cubicBezTo>
                <a:cubicBezTo>
                  <a:pt x="137398" y="0"/>
                  <a:pt x="146606" y="5001"/>
                  <a:pt x="152400" y="12700"/>
                </a:cubicBezTo>
                <a:close/>
                <a:moveTo>
                  <a:pt x="174466" y="127000"/>
                </a:moveTo>
                <a:lnTo>
                  <a:pt x="231934" y="127000"/>
                </a:lnTo>
                <a:lnTo>
                  <a:pt x="203200" y="77708"/>
                </a:lnTo>
                <a:lnTo>
                  <a:pt x="174466" y="127000"/>
                </a:lnTo>
                <a:close/>
                <a:moveTo>
                  <a:pt x="203200" y="165100"/>
                </a:moveTo>
                <a:cubicBezTo>
                  <a:pt x="178237" y="165100"/>
                  <a:pt x="157480" y="151606"/>
                  <a:pt x="153194" y="133787"/>
                </a:cubicBezTo>
                <a:cubicBezTo>
                  <a:pt x="152162" y="129421"/>
                  <a:pt x="153591" y="124936"/>
                  <a:pt x="155853" y="121047"/>
                </a:cubicBezTo>
                <a:lnTo>
                  <a:pt x="193635" y="56277"/>
                </a:lnTo>
                <a:cubicBezTo>
                  <a:pt x="195620" y="52864"/>
                  <a:pt x="199271" y="50800"/>
                  <a:pt x="203200" y="50800"/>
                </a:cubicBezTo>
                <a:cubicBezTo>
                  <a:pt x="207129" y="50800"/>
                  <a:pt x="210780" y="52903"/>
                  <a:pt x="212765" y="56277"/>
                </a:cubicBezTo>
                <a:lnTo>
                  <a:pt x="250547" y="121047"/>
                </a:lnTo>
                <a:cubicBezTo>
                  <a:pt x="252809" y="124936"/>
                  <a:pt x="254238" y="129421"/>
                  <a:pt x="253206" y="133787"/>
                </a:cubicBezTo>
                <a:cubicBezTo>
                  <a:pt x="248920" y="151567"/>
                  <a:pt x="228163" y="165100"/>
                  <a:pt x="203200" y="165100"/>
                </a:cubicBezTo>
                <a:close/>
                <a:moveTo>
                  <a:pt x="50324" y="77708"/>
                </a:moveTo>
                <a:lnTo>
                  <a:pt x="21590" y="127000"/>
                </a:lnTo>
                <a:lnTo>
                  <a:pt x="79097" y="127000"/>
                </a:lnTo>
                <a:lnTo>
                  <a:pt x="50324" y="77708"/>
                </a:lnTo>
                <a:close/>
                <a:moveTo>
                  <a:pt x="357" y="133787"/>
                </a:moveTo>
                <a:cubicBezTo>
                  <a:pt x="-675" y="129421"/>
                  <a:pt x="754" y="124936"/>
                  <a:pt x="3016" y="121047"/>
                </a:cubicBezTo>
                <a:lnTo>
                  <a:pt x="40799" y="56277"/>
                </a:lnTo>
                <a:cubicBezTo>
                  <a:pt x="42783" y="52864"/>
                  <a:pt x="46434" y="50800"/>
                  <a:pt x="50363" y="50800"/>
                </a:cubicBezTo>
                <a:cubicBezTo>
                  <a:pt x="54293" y="50800"/>
                  <a:pt x="57944" y="52903"/>
                  <a:pt x="59928" y="56277"/>
                </a:cubicBezTo>
                <a:lnTo>
                  <a:pt x="97711" y="121047"/>
                </a:lnTo>
                <a:cubicBezTo>
                  <a:pt x="99973" y="124936"/>
                  <a:pt x="101402" y="129421"/>
                  <a:pt x="100370" y="133787"/>
                </a:cubicBezTo>
                <a:cubicBezTo>
                  <a:pt x="96083" y="151567"/>
                  <a:pt x="75327" y="165100"/>
                  <a:pt x="50363" y="165100"/>
                </a:cubicBezTo>
                <a:cubicBezTo>
                  <a:pt x="25400" y="165100"/>
                  <a:pt x="4643" y="151606"/>
                  <a:pt x="357" y="133787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7" name="Text 14"/>
          <p:cNvSpPr/>
          <p:nvPr/>
        </p:nvSpPr>
        <p:spPr>
          <a:xfrm>
            <a:off x="10591800" y="3505200"/>
            <a:ext cx="2946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残差连接改善优化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：梯度流畅通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0007600" y="4216400"/>
            <a:ext cx="5740400" cy="4013200"/>
          </a:xfrm>
          <a:custGeom>
            <a:avLst/>
            <a:gdLst/>
            <a:ahLst/>
            <a:cxnLst/>
            <a:rect l="l" t="t" r="r" b="b"/>
            <a:pathLst>
              <a:path w="5740400" h="4013200">
                <a:moveTo>
                  <a:pt x="50800" y="0"/>
                </a:moveTo>
                <a:lnTo>
                  <a:pt x="5689593" y="0"/>
                </a:lnTo>
                <a:cubicBezTo>
                  <a:pt x="5717653" y="0"/>
                  <a:pt x="5740400" y="22747"/>
                  <a:pt x="5740400" y="50807"/>
                </a:cubicBezTo>
                <a:lnTo>
                  <a:pt x="5740400" y="3962393"/>
                </a:lnTo>
                <a:cubicBezTo>
                  <a:pt x="5740400" y="3990453"/>
                  <a:pt x="5717653" y="4013200"/>
                  <a:pt x="5689593" y="4013200"/>
                </a:cubicBezTo>
                <a:lnTo>
                  <a:pt x="50800" y="4013200"/>
                </a:lnTo>
                <a:cubicBezTo>
                  <a:pt x="22744" y="4013200"/>
                  <a:pt x="0" y="3990456"/>
                  <a:pt x="0" y="396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10007600" y="4216400"/>
            <a:ext cx="50800" cy="4013200"/>
          </a:xfrm>
          <a:custGeom>
            <a:avLst/>
            <a:gdLst/>
            <a:ahLst/>
            <a:cxnLst/>
            <a:rect l="l" t="t" r="r" b="b"/>
            <a:pathLst>
              <a:path w="50800" h="4013200">
                <a:moveTo>
                  <a:pt x="50800" y="0"/>
                </a:moveTo>
                <a:lnTo>
                  <a:pt x="50800" y="0"/>
                </a:lnTo>
                <a:lnTo>
                  <a:pt x="50800" y="4013200"/>
                </a:lnTo>
                <a:lnTo>
                  <a:pt x="50800" y="4013200"/>
                </a:lnTo>
                <a:cubicBezTo>
                  <a:pt x="22763" y="4013200"/>
                  <a:pt x="0" y="3990437"/>
                  <a:pt x="0" y="396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0" name="Text 17"/>
          <p:cNvSpPr/>
          <p:nvPr/>
        </p:nvSpPr>
        <p:spPr>
          <a:xfrm>
            <a:off x="10236200" y="4419600"/>
            <a:ext cx="543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最终训练损失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10236200" y="4927600"/>
            <a:ext cx="5308600" cy="660400"/>
          </a:xfrm>
          <a:custGeom>
            <a:avLst/>
            <a:gdLst/>
            <a:ahLst/>
            <a:cxnLst/>
            <a:rect l="l" t="t" r="r" b="b"/>
            <a:pathLst>
              <a:path w="5308600" h="660400">
                <a:moveTo>
                  <a:pt x="50798" y="0"/>
                </a:moveTo>
                <a:lnTo>
                  <a:pt x="5257802" y="0"/>
                </a:lnTo>
                <a:cubicBezTo>
                  <a:pt x="5285857" y="0"/>
                  <a:pt x="5308600" y="22743"/>
                  <a:pt x="5308600" y="50798"/>
                </a:cubicBezTo>
                <a:lnTo>
                  <a:pt x="5308600" y="609602"/>
                </a:lnTo>
                <a:cubicBezTo>
                  <a:pt x="5308600" y="637657"/>
                  <a:pt x="5285857" y="660400"/>
                  <a:pt x="52578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10388600" y="5105400"/>
            <a:ext cx="88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Plain-20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4637226" y="5080000"/>
            <a:ext cx="86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0.0250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0236200" y="5740400"/>
            <a:ext cx="5308600" cy="660400"/>
          </a:xfrm>
          <a:custGeom>
            <a:avLst/>
            <a:gdLst/>
            <a:ahLst/>
            <a:cxnLst/>
            <a:rect l="l" t="t" r="r" b="b"/>
            <a:pathLst>
              <a:path w="5308600" h="660400">
                <a:moveTo>
                  <a:pt x="50798" y="0"/>
                </a:moveTo>
                <a:lnTo>
                  <a:pt x="5257802" y="0"/>
                </a:lnTo>
                <a:cubicBezTo>
                  <a:pt x="5285857" y="0"/>
                  <a:pt x="5308600" y="22743"/>
                  <a:pt x="5308600" y="50798"/>
                </a:cubicBezTo>
                <a:lnTo>
                  <a:pt x="5308600" y="609602"/>
                </a:lnTo>
                <a:cubicBezTo>
                  <a:pt x="5308600" y="637657"/>
                  <a:pt x="5285857" y="660400"/>
                  <a:pt x="52578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10388600" y="5918200"/>
            <a:ext cx="88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Plain-56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4699932" y="5892800"/>
            <a:ext cx="812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0.1607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10236200" y="6553200"/>
            <a:ext cx="5308600" cy="660400"/>
          </a:xfrm>
          <a:custGeom>
            <a:avLst/>
            <a:gdLst/>
            <a:ahLst/>
            <a:cxnLst/>
            <a:rect l="l" t="t" r="r" b="b"/>
            <a:pathLst>
              <a:path w="5308600" h="660400">
                <a:moveTo>
                  <a:pt x="50798" y="0"/>
                </a:moveTo>
                <a:lnTo>
                  <a:pt x="5257802" y="0"/>
                </a:lnTo>
                <a:cubicBezTo>
                  <a:pt x="5285857" y="0"/>
                  <a:pt x="5308600" y="22743"/>
                  <a:pt x="5308600" y="50798"/>
                </a:cubicBezTo>
                <a:lnTo>
                  <a:pt x="5308600" y="609602"/>
                </a:lnTo>
                <a:cubicBezTo>
                  <a:pt x="5308600" y="637657"/>
                  <a:pt x="5285857" y="660400"/>
                  <a:pt x="52578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8" name="Text 25"/>
          <p:cNvSpPr/>
          <p:nvPr/>
        </p:nvSpPr>
        <p:spPr>
          <a:xfrm>
            <a:off x="10388600" y="6731000"/>
            <a:ext cx="110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ResNet-20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4669929" y="6705600"/>
            <a:ext cx="83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0.0180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10236200" y="7366000"/>
            <a:ext cx="5308600" cy="660400"/>
          </a:xfrm>
          <a:custGeom>
            <a:avLst/>
            <a:gdLst/>
            <a:ahLst/>
            <a:cxnLst/>
            <a:rect l="l" t="t" r="r" b="b"/>
            <a:pathLst>
              <a:path w="5308600" h="660400">
                <a:moveTo>
                  <a:pt x="50798" y="0"/>
                </a:moveTo>
                <a:lnTo>
                  <a:pt x="5257802" y="0"/>
                </a:lnTo>
                <a:cubicBezTo>
                  <a:pt x="5285857" y="0"/>
                  <a:pt x="5308600" y="22743"/>
                  <a:pt x="5308600" y="50798"/>
                </a:cubicBezTo>
                <a:lnTo>
                  <a:pt x="5308600" y="609602"/>
                </a:lnTo>
                <a:cubicBezTo>
                  <a:pt x="5308600" y="637657"/>
                  <a:pt x="5285857" y="660400"/>
                  <a:pt x="52578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10388600" y="7543800"/>
            <a:ext cx="110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4624526" y="7518400"/>
            <a:ext cx="876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0.0030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9982200" y="8432800"/>
            <a:ext cx="5765800" cy="558800"/>
          </a:xfrm>
          <a:custGeom>
            <a:avLst/>
            <a:gdLst/>
            <a:ahLst/>
            <a:cxnLst/>
            <a:rect l="l" t="t" r="r" b="b"/>
            <a:pathLst>
              <a:path w="5765800" h="558800">
                <a:moveTo>
                  <a:pt x="50801" y="0"/>
                </a:moveTo>
                <a:lnTo>
                  <a:pt x="5714999" y="0"/>
                </a:lnTo>
                <a:cubicBezTo>
                  <a:pt x="5743056" y="0"/>
                  <a:pt x="5765800" y="22744"/>
                  <a:pt x="5765800" y="50801"/>
                </a:cubicBezTo>
                <a:lnTo>
                  <a:pt x="5765800" y="507999"/>
                </a:lnTo>
                <a:cubicBezTo>
                  <a:pt x="5765800" y="536056"/>
                  <a:pt x="5743056" y="558800"/>
                  <a:pt x="57149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4" name="Shape 31"/>
          <p:cNvSpPr/>
          <p:nvPr/>
        </p:nvSpPr>
        <p:spPr>
          <a:xfrm>
            <a:off x="10160000" y="86360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77788" y="55563"/>
                </a:moveTo>
                <a:cubicBezTo>
                  <a:pt x="77788" y="49429"/>
                  <a:pt x="82767" y="44450"/>
                  <a:pt x="88900" y="44450"/>
                </a:cubicBezTo>
                <a:cubicBezTo>
                  <a:pt x="95033" y="44450"/>
                  <a:pt x="100013" y="49429"/>
                  <a:pt x="100013" y="55563"/>
                </a:cubicBezTo>
                <a:cubicBezTo>
                  <a:pt x="100013" y="61696"/>
                  <a:pt x="95033" y="66675"/>
                  <a:pt x="88900" y="66675"/>
                </a:cubicBezTo>
                <a:cubicBezTo>
                  <a:pt x="82767" y="66675"/>
                  <a:pt x="77788" y="61696"/>
                  <a:pt x="77788" y="55563"/>
                </a:cubicBezTo>
                <a:close/>
                <a:moveTo>
                  <a:pt x="75009" y="77788"/>
                </a:moveTo>
                <a:lnTo>
                  <a:pt x="91678" y="77788"/>
                </a:lnTo>
                <a:cubicBezTo>
                  <a:pt x="96297" y="77788"/>
                  <a:pt x="100013" y="81503"/>
                  <a:pt x="100013" y="86122"/>
                </a:cubicBezTo>
                <a:lnTo>
                  <a:pt x="100013" y="116681"/>
                </a:lnTo>
                <a:lnTo>
                  <a:pt x="102791" y="116681"/>
                </a:lnTo>
                <a:cubicBezTo>
                  <a:pt x="107409" y="116681"/>
                  <a:pt x="111125" y="120397"/>
                  <a:pt x="111125" y="125016"/>
                </a:cubicBezTo>
                <a:cubicBezTo>
                  <a:pt x="111125" y="129634"/>
                  <a:pt x="107409" y="133350"/>
                  <a:pt x="102791" y="133350"/>
                </a:cubicBezTo>
                <a:lnTo>
                  <a:pt x="75009" y="133350"/>
                </a:lnTo>
                <a:cubicBezTo>
                  <a:pt x="70391" y="133350"/>
                  <a:pt x="66675" y="129634"/>
                  <a:pt x="66675" y="125016"/>
                </a:cubicBezTo>
                <a:cubicBezTo>
                  <a:pt x="66675" y="120397"/>
                  <a:pt x="70391" y="116681"/>
                  <a:pt x="75009" y="116681"/>
                </a:cubicBezTo>
                <a:lnTo>
                  <a:pt x="83344" y="116681"/>
                </a:lnTo>
                <a:lnTo>
                  <a:pt x="83344" y="94456"/>
                </a:lnTo>
                <a:lnTo>
                  <a:pt x="75009" y="94456"/>
                </a:lnTo>
                <a:cubicBezTo>
                  <a:pt x="70391" y="94456"/>
                  <a:pt x="66675" y="90741"/>
                  <a:pt x="66675" y="86122"/>
                </a:cubicBezTo>
                <a:cubicBezTo>
                  <a:pt x="66675" y="81503"/>
                  <a:pt x="70391" y="77788"/>
                  <a:pt x="75009" y="77788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5" name="Text 32"/>
          <p:cNvSpPr/>
          <p:nvPr/>
        </p:nvSpPr>
        <p:spPr>
          <a:xfrm>
            <a:off x="10414000" y="8585200"/>
            <a:ext cx="5270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验证残差学习优化优势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7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39545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95145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性能曲线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测试准确率曲线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08000" y="1981200"/>
            <a:ext cx="9169400" cy="6858000"/>
          </a:xfrm>
          <a:custGeom>
            <a:avLst/>
            <a:gdLst/>
            <a:ahLst/>
            <a:cxnLst/>
            <a:rect l="l" t="t" r="r" b="b"/>
            <a:pathLst>
              <a:path w="9169400" h="7010400">
                <a:moveTo>
                  <a:pt x="50825" y="0"/>
                </a:moveTo>
                <a:lnTo>
                  <a:pt x="9118575" y="0"/>
                </a:lnTo>
                <a:cubicBezTo>
                  <a:pt x="9146645" y="0"/>
                  <a:pt x="9169400" y="22755"/>
                  <a:pt x="9169400" y="50825"/>
                </a:cubicBezTo>
                <a:lnTo>
                  <a:pt x="9169400" y="6959575"/>
                </a:lnTo>
                <a:cubicBezTo>
                  <a:pt x="9169400" y="6987645"/>
                  <a:pt x="9146645" y="7010400"/>
                  <a:pt x="9118575" y="7010400"/>
                </a:cubicBezTo>
                <a:lnTo>
                  <a:pt x="50825" y="7010400"/>
                </a:lnTo>
                <a:cubicBezTo>
                  <a:pt x="22755" y="7010400"/>
                  <a:pt x="0" y="6987645"/>
                  <a:pt x="0" y="6959575"/>
                </a:cubicBezTo>
                <a:lnTo>
                  <a:pt x="0" y="50825"/>
                </a:lnTo>
                <a:cubicBezTo>
                  <a:pt x="0" y="22755"/>
                  <a:pt x="22755" y="0"/>
                  <a:pt x="50825" y="0"/>
                </a:cubicBezTo>
                <a:close/>
              </a:path>
            </a:pathLst>
          </a:custGeom>
          <a:solidFill>
            <a:srgbClr val="2A2D31"/>
          </a:solidFill>
          <a:ln/>
        </p:spPr>
      </p:sp>
      <p:pic>
        <p:nvPicPr>
          <p:cNvPr id="8" name="Image 0" descr="https://kimi-img.moonshot.cn/pub/slides/26-01-03-15:20:27-d5cc6espm1tafu530sm0.png"/>
          <p:cNvPicPr>
            <a:picLocks noChangeAspect="1"/>
          </p:cNvPicPr>
          <p:nvPr/>
        </p:nvPicPr>
        <p:blipFill>
          <a:blip r:embed="rId3"/>
          <a:srcRect t="29" b="29"/>
          <a:stretch/>
        </p:blipFill>
        <p:spPr>
          <a:xfrm>
            <a:off x="762000" y="2235200"/>
            <a:ext cx="8661400" cy="6502400"/>
          </a:xfrm>
          <a:prstGeom prst="roundRect">
            <a:avLst>
              <a:gd name="adj" fmla="val 0"/>
            </a:avLst>
          </a:prstGeom>
        </p:spPr>
      </p:pic>
      <p:sp>
        <p:nvSpPr>
          <p:cNvPr id="9" name="Shape 6"/>
          <p:cNvSpPr/>
          <p:nvPr/>
        </p:nvSpPr>
        <p:spPr>
          <a:xfrm>
            <a:off x="10007600" y="1981200"/>
            <a:ext cx="5740400" cy="2032000"/>
          </a:xfrm>
          <a:custGeom>
            <a:avLst/>
            <a:gdLst/>
            <a:ahLst/>
            <a:cxnLst/>
            <a:rect l="l" t="t" r="r" b="b"/>
            <a:pathLst>
              <a:path w="5740400" h="2032000">
                <a:moveTo>
                  <a:pt x="50800" y="0"/>
                </a:moveTo>
                <a:lnTo>
                  <a:pt x="5689600" y="0"/>
                </a:lnTo>
                <a:cubicBezTo>
                  <a:pt x="5717637" y="0"/>
                  <a:pt x="5740400" y="22763"/>
                  <a:pt x="5740400" y="50800"/>
                </a:cubicBezTo>
                <a:lnTo>
                  <a:pt x="5740400" y="1981200"/>
                </a:lnTo>
                <a:cubicBezTo>
                  <a:pt x="5740400" y="2009237"/>
                  <a:pt x="5717637" y="2032000"/>
                  <a:pt x="5689600" y="2032000"/>
                </a:cubicBez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10007600" y="1981200"/>
            <a:ext cx="50800" cy="2032000"/>
          </a:xfrm>
          <a:custGeom>
            <a:avLst/>
            <a:gdLst/>
            <a:ahLst/>
            <a:cxnLst/>
            <a:rect l="l" t="t" r="r" b="b"/>
            <a:pathLst>
              <a:path w="50800" h="2032000">
                <a:moveTo>
                  <a:pt x="50800" y="0"/>
                </a:moveTo>
                <a:lnTo>
                  <a:pt x="50800" y="0"/>
                </a:lnTo>
                <a:lnTo>
                  <a:pt x="50800" y="2032000"/>
                </a:ln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1" name="Text 8"/>
          <p:cNvSpPr/>
          <p:nvPr/>
        </p:nvSpPr>
        <p:spPr>
          <a:xfrm>
            <a:off x="10236200" y="2184400"/>
            <a:ext cx="543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性能表现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261600" y="2743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7269" y="0"/>
                </a:moveTo>
                <a:lnTo>
                  <a:pt x="146169" y="0"/>
                </a:lnTo>
                <a:cubicBezTo>
                  <a:pt x="156686" y="0"/>
                  <a:pt x="165259" y="8652"/>
                  <a:pt x="164862" y="19129"/>
                </a:cubicBezTo>
                <a:cubicBezTo>
                  <a:pt x="164783" y="21233"/>
                  <a:pt x="164703" y="23336"/>
                  <a:pt x="164584" y="25400"/>
                </a:cubicBezTo>
                <a:lnTo>
                  <a:pt x="184269" y="25400"/>
                </a:lnTo>
                <a:cubicBezTo>
                  <a:pt x="194628" y="25400"/>
                  <a:pt x="203756" y="33973"/>
                  <a:pt x="202962" y="45164"/>
                </a:cubicBezTo>
                <a:cubicBezTo>
                  <a:pt x="199985" y="86320"/>
                  <a:pt x="178951" y="108942"/>
                  <a:pt x="156131" y="120769"/>
                </a:cubicBezTo>
                <a:cubicBezTo>
                  <a:pt x="149860" y="124023"/>
                  <a:pt x="143470" y="126444"/>
                  <a:pt x="137398" y="128230"/>
                </a:cubicBezTo>
                <a:cubicBezTo>
                  <a:pt x="129381" y="139581"/>
                  <a:pt x="121047" y="145574"/>
                  <a:pt x="114419" y="148788"/>
                </a:cubicBezTo>
                <a:lnTo>
                  <a:pt x="114419" y="177800"/>
                </a:lnTo>
                <a:lnTo>
                  <a:pt x="139819" y="177800"/>
                </a:lnTo>
                <a:cubicBezTo>
                  <a:pt x="146844" y="177800"/>
                  <a:pt x="152519" y="183475"/>
                  <a:pt x="152519" y="190500"/>
                </a:cubicBezTo>
                <a:cubicBezTo>
                  <a:pt x="152519" y="197525"/>
                  <a:pt x="146844" y="203200"/>
                  <a:pt x="139819" y="203200"/>
                </a:cubicBezTo>
                <a:lnTo>
                  <a:pt x="63619" y="203200"/>
                </a:lnTo>
                <a:cubicBezTo>
                  <a:pt x="56594" y="203200"/>
                  <a:pt x="50919" y="197525"/>
                  <a:pt x="50919" y="190500"/>
                </a:cubicBezTo>
                <a:cubicBezTo>
                  <a:pt x="50919" y="183475"/>
                  <a:pt x="56594" y="177800"/>
                  <a:pt x="63619" y="177800"/>
                </a:cubicBezTo>
                <a:lnTo>
                  <a:pt x="89019" y="177800"/>
                </a:lnTo>
                <a:lnTo>
                  <a:pt x="89019" y="148788"/>
                </a:lnTo>
                <a:cubicBezTo>
                  <a:pt x="82669" y="145733"/>
                  <a:pt x="74771" y="140057"/>
                  <a:pt x="67072" y="129619"/>
                </a:cubicBezTo>
                <a:cubicBezTo>
                  <a:pt x="59769" y="127714"/>
                  <a:pt x="51832" y="124817"/>
                  <a:pt x="44093" y="120452"/>
                </a:cubicBezTo>
                <a:cubicBezTo>
                  <a:pt x="22622" y="108426"/>
                  <a:pt x="3254" y="85765"/>
                  <a:pt x="476" y="45085"/>
                </a:cubicBezTo>
                <a:cubicBezTo>
                  <a:pt x="-278" y="33933"/>
                  <a:pt x="8811" y="25360"/>
                  <a:pt x="19169" y="25360"/>
                </a:cubicBezTo>
                <a:lnTo>
                  <a:pt x="38854" y="25360"/>
                </a:lnTo>
                <a:cubicBezTo>
                  <a:pt x="38735" y="23297"/>
                  <a:pt x="38656" y="21233"/>
                  <a:pt x="38576" y="19090"/>
                </a:cubicBezTo>
                <a:cubicBezTo>
                  <a:pt x="38179" y="8572"/>
                  <a:pt x="46752" y="-40"/>
                  <a:pt x="57269" y="-40"/>
                </a:cubicBezTo>
                <a:close/>
                <a:moveTo>
                  <a:pt x="40283" y="44450"/>
                </a:moveTo>
                <a:lnTo>
                  <a:pt x="19487" y="44450"/>
                </a:lnTo>
                <a:cubicBezTo>
                  <a:pt x="21947" y="78065"/>
                  <a:pt x="37386" y="94893"/>
                  <a:pt x="53300" y="103823"/>
                </a:cubicBezTo>
                <a:cubicBezTo>
                  <a:pt x="47585" y="89019"/>
                  <a:pt x="42863" y="69691"/>
                  <a:pt x="40283" y="44450"/>
                </a:cubicBezTo>
                <a:close/>
                <a:moveTo>
                  <a:pt x="150813" y="101918"/>
                </a:moveTo>
                <a:cubicBezTo>
                  <a:pt x="166886" y="92472"/>
                  <a:pt x="181412" y="75684"/>
                  <a:pt x="183872" y="44450"/>
                </a:cubicBezTo>
                <a:lnTo>
                  <a:pt x="163116" y="44450"/>
                </a:lnTo>
                <a:cubicBezTo>
                  <a:pt x="160655" y="68620"/>
                  <a:pt x="156210" y="87392"/>
                  <a:pt x="150813" y="10191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3" name="Text 10"/>
          <p:cNvSpPr/>
          <p:nvPr/>
        </p:nvSpPr>
        <p:spPr>
          <a:xfrm>
            <a:off x="10591800" y="2692400"/>
            <a:ext cx="323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ResNet-56全程领先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：最高93.58%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0261600" y="3149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5400" y="25400"/>
                </a:moveTo>
                <a:cubicBezTo>
                  <a:pt x="25400" y="18375"/>
                  <a:pt x="19725" y="12700"/>
                  <a:pt x="12700" y="12700"/>
                </a:cubicBezTo>
                <a:cubicBezTo>
                  <a:pt x="5675" y="12700"/>
                  <a:pt x="0" y="18375"/>
                  <a:pt x="0" y="25400"/>
                </a:cubicBezTo>
                <a:lnTo>
                  <a:pt x="0" y="158750"/>
                </a:lnTo>
                <a:cubicBezTo>
                  <a:pt x="0" y="176292"/>
                  <a:pt x="14208" y="190500"/>
                  <a:pt x="31750" y="190500"/>
                </a:cubicBezTo>
                <a:lnTo>
                  <a:pt x="190500" y="190500"/>
                </a:lnTo>
                <a:cubicBezTo>
                  <a:pt x="197525" y="190500"/>
                  <a:pt x="203200" y="184825"/>
                  <a:pt x="203200" y="177800"/>
                </a:cubicBezTo>
                <a:cubicBezTo>
                  <a:pt x="203200" y="170775"/>
                  <a:pt x="197525" y="165100"/>
                  <a:pt x="190500" y="165100"/>
                </a:cubicBezTo>
                <a:lnTo>
                  <a:pt x="31750" y="165100"/>
                </a:lnTo>
                <a:cubicBezTo>
                  <a:pt x="28258" y="165100"/>
                  <a:pt x="25400" y="162243"/>
                  <a:pt x="25400" y="158750"/>
                </a:cubicBezTo>
                <a:lnTo>
                  <a:pt x="25400" y="25400"/>
                </a:lnTo>
                <a:close/>
                <a:moveTo>
                  <a:pt x="186769" y="59769"/>
                </a:moveTo>
                <a:cubicBezTo>
                  <a:pt x="191730" y="54808"/>
                  <a:pt x="191730" y="46752"/>
                  <a:pt x="186769" y="41791"/>
                </a:cubicBezTo>
                <a:cubicBezTo>
                  <a:pt x="181808" y="36830"/>
                  <a:pt x="173752" y="36830"/>
                  <a:pt x="168791" y="41791"/>
                </a:cubicBezTo>
                <a:lnTo>
                  <a:pt x="127000" y="83622"/>
                </a:lnTo>
                <a:lnTo>
                  <a:pt x="104219" y="60881"/>
                </a:lnTo>
                <a:cubicBezTo>
                  <a:pt x="99258" y="55920"/>
                  <a:pt x="91202" y="55920"/>
                  <a:pt x="86241" y="60881"/>
                </a:cubicBezTo>
                <a:lnTo>
                  <a:pt x="48141" y="98981"/>
                </a:lnTo>
                <a:cubicBezTo>
                  <a:pt x="43180" y="103942"/>
                  <a:pt x="43180" y="111998"/>
                  <a:pt x="48141" y="116959"/>
                </a:cubicBezTo>
                <a:cubicBezTo>
                  <a:pt x="53102" y="121920"/>
                  <a:pt x="61158" y="121920"/>
                  <a:pt x="66119" y="116959"/>
                </a:cubicBezTo>
                <a:lnTo>
                  <a:pt x="95250" y="87828"/>
                </a:lnTo>
                <a:lnTo>
                  <a:pt x="118031" y="110609"/>
                </a:lnTo>
                <a:cubicBezTo>
                  <a:pt x="122992" y="115570"/>
                  <a:pt x="131048" y="115570"/>
                  <a:pt x="136009" y="110609"/>
                </a:cubicBezTo>
                <a:lnTo>
                  <a:pt x="186809" y="59809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5" name="Text 12"/>
          <p:cNvSpPr/>
          <p:nvPr/>
        </p:nvSpPr>
        <p:spPr>
          <a:xfrm>
            <a:off x="10591800" y="3098800"/>
            <a:ext cx="2946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收敛速度更快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：早期即表现优异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0261600" y="3556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66278" y="66278"/>
                </a:moveTo>
                <a:cubicBezTo>
                  <a:pt x="70009" y="62547"/>
                  <a:pt x="76041" y="62547"/>
                  <a:pt x="79732" y="66278"/>
                </a:cubicBezTo>
                <a:lnTo>
                  <a:pt x="101560" y="88106"/>
                </a:lnTo>
                <a:lnTo>
                  <a:pt x="123388" y="66278"/>
                </a:lnTo>
                <a:cubicBezTo>
                  <a:pt x="127119" y="62547"/>
                  <a:pt x="133152" y="62547"/>
                  <a:pt x="136842" y="66278"/>
                </a:cubicBezTo>
                <a:cubicBezTo>
                  <a:pt x="140533" y="70009"/>
                  <a:pt x="140573" y="76041"/>
                  <a:pt x="136842" y="79732"/>
                </a:cubicBezTo>
                <a:lnTo>
                  <a:pt x="115014" y="101560"/>
                </a:lnTo>
                <a:lnTo>
                  <a:pt x="136842" y="123388"/>
                </a:lnTo>
                <a:cubicBezTo>
                  <a:pt x="140573" y="127119"/>
                  <a:pt x="140573" y="133152"/>
                  <a:pt x="136842" y="136842"/>
                </a:cubicBezTo>
                <a:cubicBezTo>
                  <a:pt x="133112" y="140533"/>
                  <a:pt x="127079" y="140573"/>
                  <a:pt x="123388" y="136842"/>
                </a:cubicBezTo>
                <a:lnTo>
                  <a:pt x="101560" y="115014"/>
                </a:lnTo>
                <a:lnTo>
                  <a:pt x="79732" y="136842"/>
                </a:lnTo>
                <a:cubicBezTo>
                  <a:pt x="76002" y="140573"/>
                  <a:pt x="69969" y="140573"/>
                  <a:pt x="66278" y="136842"/>
                </a:cubicBezTo>
                <a:cubicBezTo>
                  <a:pt x="62587" y="133112"/>
                  <a:pt x="62547" y="127079"/>
                  <a:pt x="66278" y="123388"/>
                </a:cubicBezTo>
                <a:lnTo>
                  <a:pt x="88106" y="101560"/>
                </a:lnTo>
                <a:lnTo>
                  <a:pt x="66278" y="79732"/>
                </a:lnTo>
                <a:cubicBezTo>
                  <a:pt x="62547" y="76002"/>
                  <a:pt x="62547" y="69969"/>
                  <a:pt x="66278" y="6627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7" name="Text 14"/>
          <p:cNvSpPr/>
          <p:nvPr/>
        </p:nvSpPr>
        <p:spPr>
          <a:xfrm>
            <a:off x="10591800" y="3505200"/>
            <a:ext cx="271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Plain-56最差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：深层退化严重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0007600" y="4216400"/>
            <a:ext cx="5740400" cy="4013200"/>
          </a:xfrm>
          <a:custGeom>
            <a:avLst/>
            <a:gdLst/>
            <a:ahLst/>
            <a:cxnLst/>
            <a:rect l="l" t="t" r="r" b="b"/>
            <a:pathLst>
              <a:path w="5740400" h="4013200">
                <a:moveTo>
                  <a:pt x="50800" y="0"/>
                </a:moveTo>
                <a:lnTo>
                  <a:pt x="5689593" y="0"/>
                </a:lnTo>
                <a:cubicBezTo>
                  <a:pt x="5717653" y="0"/>
                  <a:pt x="5740400" y="22747"/>
                  <a:pt x="5740400" y="50807"/>
                </a:cubicBezTo>
                <a:lnTo>
                  <a:pt x="5740400" y="3962393"/>
                </a:lnTo>
                <a:cubicBezTo>
                  <a:pt x="5740400" y="3990453"/>
                  <a:pt x="5717653" y="4013200"/>
                  <a:pt x="5689593" y="4013200"/>
                </a:cubicBezTo>
                <a:lnTo>
                  <a:pt x="50800" y="4013200"/>
                </a:lnTo>
                <a:cubicBezTo>
                  <a:pt x="22744" y="4013200"/>
                  <a:pt x="0" y="3990456"/>
                  <a:pt x="0" y="396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10007600" y="4216400"/>
            <a:ext cx="50800" cy="4013200"/>
          </a:xfrm>
          <a:custGeom>
            <a:avLst/>
            <a:gdLst/>
            <a:ahLst/>
            <a:cxnLst/>
            <a:rect l="l" t="t" r="r" b="b"/>
            <a:pathLst>
              <a:path w="50800" h="4013200">
                <a:moveTo>
                  <a:pt x="50800" y="0"/>
                </a:moveTo>
                <a:lnTo>
                  <a:pt x="50800" y="0"/>
                </a:lnTo>
                <a:lnTo>
                  <a:pt x="50800" y="4013200"/>
                </a:lnTo>
                <a:lnTo>
                  <a:pt x="50800" y="4013200"/>
                </a:lnTo>
                <a:cubicBezTo>
                  <a:pt x="22763" y="4013200"/>
                  <a:pt x="0" y="3990437"/>
                  <a:pt x="0" y="396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0" name="Text 17"/>
          <p:cNvSpPr/>
          <p:nvPr/>
        </p:nvSpPr>
        <p:spPr>
          <a:xfrm>
            <a:off x="10236200" y="4419600"/>
            <a:ext cx="543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最终测试准确率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10236200" y="4927600"/>
            <a:ext cx="5308600" cy="660400"/>
          </a:xfrm>
          <a:custGeom>
            <a:avLst/>
            <a:gdLst/>
            <a:ahLst/>
            <a:cxnLst/>
            <a:rect l="l" t="t" r="r" b="b"/>
            <a:pathLst>
              <a:path w="5308600" h="660400">
                <a:moveTo>
                  <a:pt x="50798" y="0"/>
                </a:moveTo>
                <a:lnTo>
                  <a:pt x="5257802" y="0"/>
                </a:lnTo>
                <a:cubicBezTo>
                  <a:pt x="5285857" y="0"/>
                  <a:pt x="5308600" y="22743"/>
                  <a:pt x="5308600" y="50798"/>
                </a:cubicBezTo>
                <a:lnTo>
                  <a:pt x="5308600" y="609602"/>
                </a:lnTo>
                <a:cubicBezTo>
                  <a:pt x="5308600" y="637657"/>
                  <a:pt x="5285857" y="660400"/>
                  <a:pt x="52578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10388600" y="5105400"/>
            <a:ext cx="88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Plain-20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4691678" y="5080000"/>
            <a:ext cx="812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91.16%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0236200" y="5740400"/>
            <a:ext cx="5308600" cy="660400"/>
          </a:xfrm>
          <a:custGeom>
            <a:avLst/>
            <a:gdLst/>
            <a:ahLst/>
            <a:cxnLst/>
            <a:rect l="l" t="t" r="r" b="b"/>
            <a:pathLst>
              <a:path w="5308600" h="660400">
                <a:moveTo>
                  <a:pt x="50798" y="0"/>
                </a:moveTo>
                <a:lnTo>
                  <a:pt x="5257802" y="0"/>
                </a:lnTo>
                <a:cubicBezTo>
                  <a:pt x="5285857" y="0"/>
                  <a:pt x="5308600" y="22743"/>
                  <a:pt x="5308600" y="50798"/>
                </a:cubicBezTo>
                <a:lnTo>
                  <a:pt x="5308600" y="609602"/>
                </a:lnTo>
                <a:cubicBezTo>
                  <a:pt x="5308600" y="637657"/>
                  <a:pt x="5285857" y="660400"/>
                  <a:pt x="52578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10388600" y="5918200"/>
            <a:ext cx="88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Plain-56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4621035" y="5892800"/>
            <a:ext cx="889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87.23%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10236200" y="6553200"/>
            <a:ext cx="5308600" cy="660400"/>
          </a:xfrm>
          <a:custGeom>
            <a:avLst/>
            <a:gdLst/>
            <a:ahLst/>
            <a:cxnLst/>
            <a:rect l="l" t="t" r="r" b="b"/>
            <a:pathLst>
              <a:path w="5308600" h="660400">
                <a:moveTo>
                  <a:pt x="50798" y="0"/>
                </a:moveTo>
                <a:lnTo>
                  <a:pt x="5257802" y="0"/>
                </a:lnTo>
                <a:cubicBezTo>
                  <a:pt x="5285857" y="0"/>
                  <a:pt x="5308600" y="22743"/>
                  <a:pt x="5308600" y="50798"/>
                </a:cubicBezTo>
                <a:lnTo>
                  <a:pt x="5308600" y="609602"/>
                </a:lnTo>
                <a:cubicBezTo>
                  <a:pt x="5308600" y="637657"/>
                  <a:pt x="5285857" y="660400"/>
                  <a:pt x="52578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8" name="Text 25"/>
          <p:cNvSpPr/>
          <p:nvPr/>
        </p:nvSpPr>
        <p:spPr>
          <a:xfrm>
            <a:off x="10388600" y="6731000"/>
            <a:ext cx="110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ResNet-20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4653101" y="6705600"/>
            <a:ext cx="850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91.26%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10236200" y="7366000"/>
            <a:ext cx="5308600" cy="660400"/>
          </a:xfrm>
          <a:custGeom>
            <a:avLst/>
            <a:gdLst/>
            <a:ahLst/>
            <a:cxnLst/>
            <a:rect l="l" t="t" r="r" b="b"/>
            <a:pathLst>
              <a:path w="5308600" h="660400">
                <a:moveTo>
                  <a:pt x="50798" y="0"/>
                </a:moveTo>
                <a:lnTo>
                  <a:pt x="5257802" y="0"/>
                </a:lnTo>
                <a:cubicBezTo>
                  <a:pt x="5285857" y="0"/>
                  <a:pt x="5308600" y="22743"/>
                  <a:pt x="5308600" y="50798"/>
                </a:cubicBezTo>
                <a:lnTo>
                  <a:pt x="5308600" y="609602"/>
                </a:lnTo>
                <a:cubicBezTo>
                  <a:pt x="5308600" y="637657"/>
                  <a:pt x="5285857" y="660400"/>
                  <a:pt x="52578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10388600" y="7543800"/>
            <a:ext cx="110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4518481" y="7518400"/>
            <a:ext cx="100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93.43%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9982200" y="8432800"/>
            <a:ext cx="5765800" cy="558800"/>
          </a:xfrm>
          <a:custGeom>
            <a:avLst/>
            <a:gdLst/>
            <a:ahLst/>
            <a:cxnLst/>
            <a:rect l="l" t="t" r="r" b="b"/>
            <a:pathLst>
              <a:path w="5765800" h="558800">
                <a:moveTo>
                  <a:pt x="50801" y="0"/>
                </a:moveTo>
                <a:lnTo>
                  <a:pt x="5714999" y="0"/>
                </a:lnTo>
                <a:cubicBezTo>
                  <a:pt x="5743056" y="0"/>
                  <a:pt x="5765800" y="22744"/>
                  <a:pt x="5765800" y="50801"/>
                </a:cubicBezTo>
                <a:lnTo>
                  <a:pt x="5765800" y="507999"/>
                </a:lnTo>
                <a:cubicBezTo>
                  <a:pt x="5765800" y="536056"/>
                  <a:pt x="5743056" y="558800"/>
                  <a:pt x="57149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4" name="Shape 31"/>
          <p:cNvSpPr/>
          <p:nvPr/>
        </p:nvSpPr>
        <p:spPr>
          <a:xfrm>
            <a:off x="10160000" y="86360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5" name="Text 32"/>
          <p:cNvSpPr/>
          <p:nvPr/>
        </p:nvSpPr>
        <p:spPr>
          <a:xfrm>
            <a:off x="10414000" y="8585200"/>
            <a:ext cx="5270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验证残差学习性能优势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7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39545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95145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结果验证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与原论文对比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08000" y="1981200"/>
            <a:ext cx="7772400" cy="6959600"/>
          </a:xfrm>
          <a:custGeom>
            <a:avLst/>
            <a:gdLst/>
            <a:ahLst/>
            <a:cxnLst/>
            <a:rect l="l" t="t" r="r" b="b"/>
            <a:pathLst>
              <a:path w="7772400" h="6959600">
                <a:moveTo>
                  <a:pt x="50805" y="0"/>
                </a:moveTo>
                <a:lnTo>
                  <a:pt x="7721595" y="0"/>
                </a:lnTo>
                <a:cubicBezTo>
                  <a:pt x="7749654" y="0"/>
                  <a:pt x="7772400" y="22746"/>
                  <a:pt x="7772400" y="50805"/>
                </a:cubicBezTo>
                <a:lnTo>
                  <a:pt x="7772400" y="6908795"/>
                </a:lnTo>
                <a:cubicBezTo>
                  <a:pt x="7772400" y="6936854"/>
                  <a:pt x="7749654" y="6959600"/>
                  <a:pt x="7721595" y="6959600"/>
                </a:cubicBezTo>
                <a:lnTo>
                  <a:pt x="50805" y="6959600"/>
                </a:lnTo>
                <a:cubicBezTo>
                  <a:pt x="22746" y="6959600"/>
                  <a:pt x="0" y="6936854"/>
                  <a:pt x="0" y="6908795"/>
                </a:cubicBezTo>
                <a:lnTo>
                  <a:pt x="0" y="50805"/>
                </a:lnTo>
                <a:cubicBezTo>
                  <a:pt x="0" y="22765"/>
                  <a:pt x="22765" y="0"/>
                  <a:pt x="50805" y="0"/>
                </a:cubicBezTo>
                <a:close/>
              </a:path>
            </a:pathLst>
          </a:custGeom>
          <a:solidFill>
            <a:srgbClr val="2A2D31"/>
          </a:solidFill>
          <a:ln/>
        </p:spPr>
      </p:sp>
      <p:sp>
        <p:nvSpPr>
          <p:cNvPr id="8" name="Text 6"/>
          <p:cNvSpPr/>
          <p:nvPr/>
        </p:nvSpPr>
        <p:spPr>
          <a:xfrm>
            <a:off x="812800" y="2286000"/>
            <a:ext cx="728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ResNet复现结果对比</a:t>
            </a:r>
            <a:endParaRPr lang="en-US" sz="1600" dirty="0"/>
          </a:p>
        </p:txBody>
      </p:sp>
      <p:graphicFrame>
        <p:nvGraphicFramePr>
          <p:cNvPr id="16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812800" y="2844800"/>
          <a:ext cx="7162800" cy="309880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03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9760"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模型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原论文 (He et al.)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我们的复现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差异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ResNet-20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~91.2%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91.26%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+0.06%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ResNet-56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0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~93.0%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0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93.43%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082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+0.43%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8082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Plain-20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6D727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未报告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91.16%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—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r>
                        <a:rPr lang="en-US" sz="1600" b="1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Plain-56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D85D3C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6D727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未报告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D85D3C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87.23%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D85D3C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—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D85D3C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Shape 7"/>
          <p:cNvSpPr/>
          <p:nvPr/>
        </p:nvSpPr>
        <p:spPr>
          <a:xfrm>
            <a:off x="8610600" y="1981200"/>
            <a:ext cx="7137400" cy="2032000"/>
          </a:xfrm>
          <a:custGeom>
            <a:avLst/>
            <a:gdLst/>
            <a:ahLst/>
            <a:cxnLst/>
            <a:rect l="l" t="t" r="r" b="b"/>
            <a:pathLst>
              <a:path w="7137400" h="2032000">
                <a:moveTo>
                  <a:pt x="50800" y="0"/>
                </a:moveTo>
                <a:lnTo>
                  <a:pt x="7086600" y="0"/>
                </a:lnTo>
                <a:cubicBezTo>
                  <a:pt x="7114637" y="0"/>
                  <a:pt x="7137400" y="22763"/>
                  <a:pt x="7137400" y="50800"/>
                </a:cubicBezTo>
                <a:lnTo>
                  <a:pt x="7137400" y="1981200"/>
                </a:lnTo>
                <a:cubicBezTo>
                  <a:pt x="7137400" y="2009237"/>
                  <a:pt x="7114637" y="2032000"/>
                  <a:pt x="7086600" y="2032000"/>
                </a:cubicBez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8610600" y="1981200"/>
            <a:ext cx="50800" cy="2032000"/>
          </a:xfrm>
          <a:custGeom>
            <a:avLst/>
            <a:gdLst/>
            <a:ahLst/>
            <a:cxnLst/>
            <a:rect l="l" t="t" r="r" b="b"/>
            <a:pathLst>
              <a:path w="50800" h="2032000">
                <a:moveTo>
                  <a:pt x="50800" y="0"/>
                </a:moveTo>
                <a:lnTo>
                  <a:pt x="50800" y="0"/>
                </a:lnTo>
                <a:lnTo>
                  <a:pt x="50800" y="2032000"/>
                </a:ln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2" name="Text 9"/>
          <p:cNvSpPr/>
          <p:nvPr/>
        </p:nvSpPr>
        <p:spPr>
          <a:xfrm>
            <a:off x="8839200" y="2184400"/>
            <a:ext cx="683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验证结论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890000" y="274320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99179" y="26511"/>
                </a:moveTo>
                <a:cubicBezTo>
                  <a:pt x="103307" y="20836"/>
                  <a:pt x="102037" y="12898"/>
                  <a:pt x="96361" y="8771"/>
                </a:cubicBezTo>
                <a:cubicBezTo>
                  <a:pt x="90686" y="4643"/>
                  <a:pt x="82748" y="5913"/>
                  <a:pt x="78621" y="11589"/>
                </a:cubicBezTo>
                <a:lnTo>
                  <a:pt x="36552" y="69413"/>
                </a:lnTo>
                <a:lnTo>
                  <a:pt x="21669" y="54531"/>
                </a:lnTo>
                <a:cubicBezTo>
                  <a:pt x="16708" y="49570"/>
                  <a:pt x="8652" y="49570"/>
                  <a:pt x="3691" y="54531"/>
                </a:cubicBezTo>
                <a:cubicBezTo>
                  <a:pt x="-1270" y="59492"/>
                  <a:pt x="-1270" y="67548"/>
                  <a:pt x="3691" y="72509"/>
                </a:cubicBezTo>
                <a:lnTo>
                  <a:pt x="29091" y="97909"/>
                </a:lnTo>
                <a:cubicBezTo>
                  <a:pt x="31710" y="100528"/>
                  <a:pt x="35362" y="101878"/>
                  <a:pt x="39053" y="101600"/>
                </a:cubicBezTo>
                <a:cubicBezTo>
                  <a:pt x="42743" y="101322"/>
                  <a:pt x="46157" y="99417"/>
                  <a:pt x="48339" y="96401"/>
                </a:cubicBezTo>
                <a:lnTo>
                  <a:pt x="99139" y="26551"/>
                </a:lnTo>
                <a:close/>
                <a:moveTo>
                  <a:pt x="149979" y="80486"/>
                </a:moveTo>
                <a:cubicBezTo>
                  <a:pt x="154107" y="74811"/>
                  <a:pt x="152837" y="66873"/>
                  <a:pt x="147161" y="62746"/>
                </a:cubicBezTo>
                <a:cubicBezTo>
                  <a:pt x="141486" y="58618"/>
                  <a:pt x="133548" y="59888"/>
                  <a:pt x="129421" y="65564"/>
                </a:cubicBezTo>
                <a:lnTo>
                  <a:pt x="61952" y="158313"/>
                </a:lnTo>
                <a:lnTo>
                  <a:pt x="34369" y="130731"/>
                </a:lnTo>
                <a:cubicBezTo>
                  <a:pt x="29408" y="125770"/>
                  <a:pt x="21352" y="125770"/>
                  <a:pt x="16391" y="130731"/>
                </a:cubicBezTo>
                <a:cubicBezTo>
                  <a:pt x="11430" y="135692"/>
                  <a:pt x="11430" y="143748"/>
                  <a:pt x="16391" y="148709"/>
                </a:cubicBezTo>
                <a:lnTo>
                  <a:pt x="54491" y="186809"/>
                </a:lnTo>
                <a:cubicBezTo>
                  <a:pt x="57110" y="189428"/>
                  <a:pt x="60762" y="190778"/>
                  <a:pt x="64452" y="190500"/>
                </a:cubicBezTo>
                <a:cubicBezTo>
                  <a:pt x="68143" y="190222"/>
                  <a:pt x="71557" y="188317"/>
                  <a:pt x="73739" y="185301"/>
                </a:cubicBezTo>
                <a:lnTo>
                  <a:pt x="149939" y="80526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4" name="Text 11"/>
          <p:cNvSpPr/>
          <p:nvPr/>
        </p:nvSpPr>
        <p:spPr>
          <a:xfrm>
            <a:off x="9194800" y="2692400"/>
            <a:ext cx="341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高度一致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：ResNet结果与原论文接近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864600" y="3149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92075" y="136525"/>
                </a:moveTo>
                <a:lnTo>
                  <a:pt x="92075" y="111125"/>
                </a:lnTo>
                <a:lnTo>
                  <a:pt x="66675" y="111125"/>
                </a:lnTo>
                <a:cubicBezTo>
                  <a:pt x="61397" y="111125"/>
                  <a:pt x="57150" y="106878"/>
                  <a:pt x="57150" y="101600"/>
                </a:cubicBezTo>
                <a:cubicBezTo>
                  <a:pt x="57150" y="96322"/>
                  <a:pt x="61397" y="92075"/>
                  <a:pt x="66675" y="92075"/>
                </a:cubicBezTo>
                <a:lnTo>
                  <a:pt x="92075" y="92075"/>
                </a:lnTo>
                <a:lnTo>
                  <a:pt x="92075" y="66675"/>
                </a:lnTo>
                <a:cubicBezTo>
                  <a:pt x="92075" y="61397"/>
                  <a:pt x="96322" y="57150"/>
                  <a:pt x="101600" y="57150"/>
                </a:cubicBezTo>
                <a:cubicBezTo>
                  <a:pt x="106878" y="57150"/>
                  <a:pt x="111125" y="61397"/>
                  <a:pt x="111125" y="66675"/>
                </a:cubicBezTo>
                <a:lnTo>
                  <a:pt x="111125" y="92075"/>
                </a:lnTo>
                <a:lnTo>
                  <a:pt x="136525" y="92075"/>
                </a:lnTo>
                <a:cubicBezTo>
                  <a:pt x="141803" y="92075"/>
                  <a:pt x="146050" y="96322"/>
                  <a:pt x="146050" y="101600"/>
                </a:cubicBezTo>
                <a:cubicBezTo>
                  <a:pt x="146050" y="106878"/>
                  <a:pt x="141803" y="111125"/>
                  <a:pt x="136525" y="111125"/>
                </a:cubicBezTo>
                <a:lnTo>
                  <a:pt x="111125" y="111125"/>
                </a:lnTo>
                <a:lnTo>
                  <a:pt x="111125" y="136525"/>
                </a:lnTo>
                <a:cubicBezTo>
                  <a:pt x="111125" y="141803"/>
                  <a:pt x="106878" y="146050"/>
                  <a:pt x="101600" y="146050"/>
                </a:cubicBezTo>
                <a:cubicBezTo>
                  <a:pt x="96322" y="146050"/>
                  <a:pt x="92075" y="141803"/>
                  <a:pt x="92075" y="136525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9" name="Text 13"/>
          <p:cNvSpPr/>
          <p:nvPr/>
        </p:nvSpPr>
        <p:spPr>
          <a:xfrm>
            <a:off x="9194800" y="3098800"/>
            <a:ext cx="3187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补充数据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：提供Plain网络量化结果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864600" y="3556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69850" y="0"/>
                </a:moveTo>
                <a:cubicBezTo>
                  <a:pt x="59333" y="0"/>
                  <a:pt x="50800" y="8533"/>
                  <a:pt x="50800" y="19050"/>
                </a:cubicBezTo>
                <a:lnTo>
                  <a:pt x="50800" y="101600"/>
                </a:lnTo>
                <a:cubicBezTo>
                  <a:pt x="50800" y="112117"/>
                  <a:pt x="59333" y="120650"/>
                  <a:pt x="69850" y="120650"/>
                </a:cubicBezTo>
                <a:lnTo>
                  <a:pt x="95250" y="120650"/>
                </a:lnTo>
                <a:cubicBezTo>
                  <a:pt x="105767" y="120650"/>
                  <a:pt x="114300" y="112117"/>
                  <a:pt x="114300" y="101600"/>
                </a:cubicBezTo>
                <a:lnTo>
                  <a:pt x="114300" y="76200"/>
                </a:lnTo>
                <a:lnTo>
                  <a:pt x="127000" y="76200"/>
                </a:lnTo>
                <a:cubicBezTo>
                  <a:pt x="155059" y="76200"/>
                  <a:pt x="177800" y="98941"/>
                  <a:pt x="177800" y="127000"/>
                </a:cubicBezTo>
                <a:cubicBezTo>
                  <a:pt x="177800" y="155059"/>
                  <a:pt x="155059" y="177800"/>
                  <a:pt x="127000" y="177800"/>
                </a:cubicBezTo>
                <a:lnTo>
                  <a:pt x="12700" y="177800"/>
                </a:lnTo>
                <a:cubicBezTo>
                  <a:pt x="5675" y="177800"/>
                  <a:pt x="0" y="183475"/>
                  <a:pt x="0" y="190500"/>
                </a:cubicBezTo>
                <a:cubicBezTo>
                  <a:pt x="0" y="197525"/>
                  <a:pt x="5675" y="203200"/>
                  <a:pt x="12700" y="203200"/>
                </a:cubicBezTo>
                <a:lnTo>
                  <a:pt x="190500" y="203200"/>
                </a:lnTo>
                <a:cubicBezTo>
                  <a:pt x="197525" y="203200"/>
                  <a:pt x="203200" y="197525"/>
                  <a:pt x="203200" y="190500"/>
                </a:cubicBezTo>
                <a:cubicBezTo>
                  <a:pt x="203200" y="183475"/>
                  <a:pt x="197525" y="177800"/>
                  <a:pt x="190500" y="177800"/>
                </a:cubicBezTo>
                <a:lnTo>
                  <a:pt x="183793" y="177800"/>
                </a:lnTo>
                <a:cubicBezTo>
                  <a:pt x="195858" y="164306"/>
                  <a:pt x="203200" y="146526"/>
                  <a:pt x="203200" y="127000"/>
                </a:cubicBezTo>
                <a:cubicBezTo>
                  <a:pt x="203200" y="84931"/>
                  <a:pt x="169069" y="50800"/>
                  <a:pt x="127000" y="50800"/>
                </a:cubicBezTo>
                <a:lnTo>
                  <a:pt x="114300" y="50800"/>
                </a:lnTo>
                <a:lnTo>
                  <a:pt x="114300" y="19050"/>
                </a:lnTo>
                <a:cubicBezTo>
                  <a:pt x="114300" y="8533"/>
                  <a:pt x="105767" y="0"/>
                  <a:pt x="95250" y="0"/>
                </a:cubicBezTo>
                <a:lnTo>
                  <a:pt x="69850" y="0"/>
                </a:lnTo>
                <a:close/>
                <a:moveTo>
                  <a:pt x="47625" y="139700"/>
                </a:moveTo>
                <a:cubicBezTo>
                  <a:pt x="42347" y="139700"/>
                  <a:pt x="38100" y="143947"/>
                  <a:pt x="38100" y="149225"/>
                </a:cubicBezTo>
                <a:cubicBezTo>
                  <a:pt x="38100" y="154503"/>
                  <a:pt x="42347" y="158750"/>
                  <a:pt x="47625" y="158750"/>
                </a:cubicBezTo>
                <a:lnTo>
                  <a:pt x="117475" y="158750"/>
                </a:lnTo>
                <a:cubicBezTo>
                  <a:pt x="122753" y="158750"/>
                  <a:pt x="127000" y="154503"/>
                  <a:pt x="127000" y="149225"/>
                </a:cubicBezTo>
                <a:cubicBezTo>
                  <a:pt x="127000" y="143947"/>
                  <a:pt x="122753" y="139700"/>
                  <a:pt x="117475" y="139700"/>
                </a:cubicBezTo>
                <a:lnTo>
                  <a:pt x="47625" y="13970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8" name="Text 15"/>
          <p:cNvSpPr/>
          <p:nvPr/>
        </p:nvSpPr>
        <p:spPr>
          <a:xfrm>
            <a:off x="9194800" y="3505200"/>
            <a:ext cx="314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完整验证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：退化与残差优势均验证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8610600" y="4216400"/>
            <a:ext cx="7137400" cy="3962400"/>
          </a:xfrm>
          <a:custGeom>
            <a:avLst/>
            <a:gdLst/>
            <a:ahLst/>
            <a:cxnLst/>
            <a:rect l="l" t="t" r="r" b="b"/>
            <a:pathLst>
              <a:path w="7137400" h="3962400">
                <a:moveTo>
                  <a:pt x="50798" y="0"/>
                </a:moveTo>
                <a:lnTo>
                  <a:pt x="7086602" y="0"/>
                </a:lnTo>
                <a:cubicBezTo>
                  <a:pt x="7114657" y="0"/>
                  <a:pt x="7137400" y="22743"/>
                  <a:pt x="7137400" y="50798"/>
                </a:cubicBezTo>
                <a:lnTo>
                  <a:pt x="7137400" y="3911602"/>
                </a:lnTo>
                <a:cubicBezTo>
                  <a:pt x="7137400" y="3939657"/>
                  <a:pt x="7114657" y="3962400"/>
                  <a:pt x="7086602" y="3962400"/>
                </a:cubicBezTo>
                <a:lnTo>
                  <a:pt x="50798" y="3962400"/>
                </a:lnTo>
                <a:cubicBezTo>
                  <a:pt x="22743" y="3962400"/>
                  <a:pt x="0" y="3939657"/>
                  <a:pt x="0" y="3911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8610600" y="4216400"/>
            <a:ext cx="50800" cy="3962400"/>
          </a:xfrm>
          <a:custGeom>
            <a:avLst/>
            <a:gdLst/>
            <a:ahLst/>
            <a:cxnLst/>
            <a:rect l="l" t="t" r="r" b="b"/>
            <a:pathLst>
              <a:path w="50800" h="3962400">
                <a:moveTo>
                  <a:pt x="50800" y="0"/>
                </a:moveTo>
                <a:lnTo>
                  <a:pt x="50800" y="0"/>
                </a:lnTo>
                <a:lnTo>
                  <a:pt x="50800" y="3962400"/>
                </a:lnTo>
                <a:lnTo>
                  <a:pt x="50800" y="3962400"/>
                </a:lnTo>
                <a:cubicBezTo>
                  <a:pt x="22763" y="3962400"/>
                  <a:pt x="0" y="3939637"/>
                  <a:pt x="0" y="3911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1" name="Text 18"/>
          <p:cNvSpPr/>
          <p:nvPr/>
        </p:nvSpPr>
        <p:spPr>
          <a:xfrm>
            <a:off x="8839200" y="4419600"/>
            <a:ext cx="683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我们的贡献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8839200" y="4927600"/>
            <a:ext cx="6705600" cy="914400"/>
          </a:xfrm>
          <a:custGeom>
            <a:avLst/>
            <a:gdLst/>
            <a:ahLst/>
            <a:cxnLst/>
            <a:rect l="l" t="t" r="r" b="b"/>
            <a:pathLst>
              <a:path w="6705600" h="914400">
                <a:moveTo>
                  <a:pt x="50804" y="0"/>
                </a:moveTo>
                <a:lnTo>
                  <a:pt x="6654796" y="0"/>
                </a:lnTo>
                <a:cubicBezTo>
                  <a:pt x="6682854" y="0"/>
                  <a:pt x="6705600" y="22746"/>
                  <a:pt x="6705600" y="50804"/>
                </a:cubicBezTo>
                <a:lnTo>
                  <a:pt x="6705600" y="863596"/>
                </a:lnTo>
                <a:cubicBezTo>
                  <a:pt x="6705600" y="891654"/>
                  <a:pt x="6682854" y="914400"/>
                  <a:pt x="66547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3" name="Shape 20"/>
          <p:cNvSpPr/>
          <p:nvPr/>
        </p:nvSpPr>
        <p:spPr>
          <a:xfrm>
            <a:off x="8991600" y="5080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4" name="Text 21"/>
          <p:cNvSpPr/>
          <p:nvPr/>
        </p:nvSpPr>
        <p:spPr>
          <a:xfrm>
            <a:off x="8947150" y="5080000"/>
            <a:ext cx="39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398000" y="5080000"/>
            <a:ext cx="135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补充Plain数据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9398000" y="5435600"/>
            <a:ext cx="6083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原论文未报告Plain在CIFAR上的数值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8839200" y="5994400"/>
            <a:ext cx="6705600" cy="914400"/>
          </a:xfrm>
          <a:custGeom>
            <a:avLst/>
            <a:gdLst/>
            <a:ahLst/>
            <a:cxnLst/>
            <a:rect l="l" t="t" r="r" b="b"/>
            <a:pathLst>
              <a:path w="6705600" h="914400">
                <a:moveTo>
                  <a:pt x="50804" y="0"/>
                </a:moveTo>
                <a:lnTo>
                  <a:pt x="6654796" y="0"/>
                </a:lnTo>
                <a:cubicBezTo>
                  <a:pt x="6682854" y="0"/>
                  <a:pt x="6705600" y="22746"/>
                  <a:pt x="6705600" y="50804"/>
                </a:cubicBezTo>
                <a:lnTo>
                  <a:pt x="6705600" y="863596"/>
                </a:lnTo>
                <a:cubicBezTo>
                  <a:pt x="6705600" y="891654"/>
                  <a:pt x="6682854" y="914400"/>
                  <a:pt x="66547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8" name="Shape 25"/>
          <p:cNvSpPr/>
          <p:nvPr/>
        </p:nvSpPr>
        <p:spPr>
          <a:xfrm>
            <a:off x="8991600" y="6146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9" name="Text 26"/>
          <p:cNvSpPr/>
          <p:nvPr/>
        </p:nvSpPr>
        <p:spPr>
          <a:xfrm>
            <a:off x="8947150" y="6146800"/>
            <a:ext cx="39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9398000" y="6146800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量化退化程度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9398000" y="6502400"/>
            <a:ext cx="6083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Plain-56比Plain-20差4.04%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8839200" y="7061200"/>
            <a:ext cx="6705600" cy="914400"/>
          </a:xfrm>
          <a:custGeom>
            <a:avLst/>
            <a:gdLst/>
            <a:ahLst/>
            <a:cxnLst/>
            <a:rect l="l" t="t" r="r" b="b"/>
            <a:pathLst>
              <a:path w="6705600" h="914400">
                <a:moveTo>
                  <a:pt x="50804" y="0"/>
                </a:moveTo>
                <a:lnTo>
                  <a:pt x="6654796" y="0"/>
                </a:lnTo>
                <a:cubicBezTo>
                  <a:pt x="6682854" y="0"/>
                  <a:pt x="6705600" y="22746"/>
                  <a:pt x="6705600" y="50804"/>
                </a:cubicBezTo>
                <a:lnTo>
                  <a:pt x="6705600" y="863596"/>
                </a:lnTo>
                <a:cubicBezTo>
                  <a:pt x="6705600" y="891654"/>
                  <a:pt x="6682854" y="914400"/>
                  <a:pt x="66547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3" name="Shape 30"/>
          <p:cNvSpPr/>
          <p:nvPr/>
        </p:nvSpPr>
        <p:spPr>
          <a:xfrm>
            <a:off x="8991600" y="7213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4" name="Text 31"/>
          <p:cNvSpPr/>
          <p:nvPr/>
        </p:nvSpPr>
        <p:spPr>
          <a:xfrm>
            <a:off x="8947150" y="7213600"/>
            <a:ext cx="39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9398000" y="721360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验证有效性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9398000" y="7569200"/>
            <a:ext cx="6083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ResNet-56比Plain-56高6.35%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8585200" y="8382000"/>
            <a:ext cx="7162800" cy="558800"/>
          </a:xfrm>
          <a:custGeom>
            <a:avLst/>
            <a:gdLst/>
            <a:ahLst/>
            <a:cxnLst/>
            <a:rect l="l" t="t" r="r" b="b"/>
            <a:pathLst>
              <a:path w="7162800" h="558800">
                <a:moveTo>
                  <a:pt x="50801" y="0"/>
                </a:moveTo>
                <a:lnTo>
                  <a:pt x="7111999" y="0"/>
                </a:lnTo>
                <a:cubicBezTo>
                  <a:pt x="7140056" y="0"/>
                  <a:pt x="7162800" y="22744"/>
                  <a:pt x="7162800" y="50801"/>
                </a:cubicBezTo>
                <a:lnTo>
                  <a:pt x="7162800" y="507999"/>
                </a:lnTo>
                <a:cubicBezTo>
                  <a:pt x="7162800" y="536056"/>
                  <a:pt x="7140056" y="558800"/>
                  <a:pt x="71119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8" name="Shape 35"/>
          <p:cNvSpPr/>
          <p:nvPr/>
        </p:nvSpPr>
        <p:spPr>
          <a:xfrm>
            <a:off x="8774113" y="85852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85393" y="-8994"/>
                </a:moveTo>
                <a:cubicBezTo>
                  <a:pt x="80739" y="-11842"/>
                  <a:pt x="74870" y="-11842"/>
                  <a:pt x="70217" y="-8994"/>
                </a:cubicBezTo>
                <a:cubicBezTo>
                  <a:pt x="61744" y="-3820"/>
                  <a:pt x="56500" y="-2431"/>
                  <a:pt x="46568" y="-2639"/>
                </a:cubicBezTo>
                <a:cubicBezTo>
                  <a:pt x="41116" y="-2778"/>
                  <a:pt x="36046" y="174"/>
                  <a:pt x="33407" y="4966"/>
                </a:cubicBezTo>
                <a:cubicBezTo>
                  <a:pt x="28649" y="13682"/>
                  <a:pt x="24795" y="17537"/>
                  <a:pt x="16078" y="22294"/>
                </a:cubicBezTo>
                <a:cubicBezTo>
                  <a:pt x="11286" y="24899"/>
                  <a:pt x="8369" y="30004"/>
                  <a:pt x="8473" y="35456"/>
                </a:cubicBezTo>
                <a:cubicBezTo>
                  <a:pt x="8716" y="45388"/>
                  <a:pt x="7293" y="50631"/>
                  <a:pt x="2118" y="59105"/>
                </a:cubicBezTo>
                <a:cubicBezTo>
                  <a:pt x="-729" y="63758"/>
                  <a:pt x="-729" y="69627"/>
                  <a:pt x="2118" y="74280"/>
                </a:cubicBezTo>
                <a:cubicBezTo>
                  <a:pt x="7293" y="82753"/>
                  <a:pt x="8682" y="87997"/>
                  <a:pt x="8473" y="97929"/>
                </a:cubicBezTo>
                <a:cubicBezTo>
                  <a:pt x="8334" y="103381"/>
                  <a:pt x="11286" y="108451"/>
                  <a:pt x="16078" y="111090"/>
                </a:cubicBezTo>
                <a:cubicBezTo>
                  <a:pt x="23753" y="115292"/>
                  <a:pt x="27642" y="118765"/>
                  <a:pt x="31740" y="125502"/>
                </a:cubicBezTo>
                <a:lnTo>
                  <a:pt x="14828" y="159221"/>
                </a:lnTo>
                <a:cubicBezTo>
                  <a:pt x="12779" y="163354"/>
                  <a:pt x="14446" y="168354"/>
                  <a:pt x="18544" y="170403"/>
                </a:cubicBezTo>
                <a:lnTo>
                  <a:pt x="48409" y="185336"/>
                </a:lnTo>
                <a:cubicBezTo>
                  <a:pt x="52402" y="187315"/>
                  <a:pt x="57264" y="185822"/>
                  <a:pt x="59417" y="181932"/>
                </a:cubicBezTo>
                <a:lnTo>
                  <a:pt x="77753" y="148908"/>
                </a:lnTo>
                <a:lnTo>
                  <a:pt x="96088" y="181932"/>
                </a:lnTo>
                <a:cubicBezTo>
                  <a:pt x="98241" y="185822"/>
                  <a:pt x="103103" y="187350"/>
                  <a:pt x="107097" y="185336"/>
                </a:cubicBezTo>
                <a:lnTo>
                  <a:pt x="136962" y="170403"/>
                </a:lnTo>
                <a:cubicBezTo>
                  <a:pt x="141094" y="168354"/>
                  <a:pt x="142761" y="163354"/>
                  <a:pt x="140677" y="159221"/>
                </a:cubicBezTo>
                <a:lnTo>
                  <a:pt x="123800" y="125467"/>
                </a:lnTo>
                <a:cubicBezTo>
                  <a:pt x="127863" y="118730"/>
                  <a:pt x="131787" y="115257"/>
                  <a:pt x="139462" y="111056"/>
                </a:cubicBezTo>
                <a:cubicBezTo>
                  <a:pt x="144254" y="108451"/>
                  <a:pt x="147171" y="103346"/>
                  <a:pt x="147067" y="97894"/>
                </a:cubicBezTo>
                <a:cubicBezTo>
                  <a:pt x="146824" y="87962"/>
                  <a:pt x="148248" y="82719"/>
                  <a:pt x="153422" y="74245"/>
                </a:cubicBezTo>
                <a:cubicBezTo>
                  <a:pt x="156270" y="69592"/>
                  <a:pt x="156270" y="63723"/>
                  <a:pt x="153422" y="59070"/>
                </a:cubicBezTo>
                <a:cubicBezTo>
                  <a:pt x="148248" y="50597"/>
                  <a:pt x="146859" y="45353"/>
                  <a:pt x="147067" y="35421"/>
                </a:cubicBezTo>
                <a:cubicBezTo>
                  <a:pt x="147206" y="29969"/>
                  <a:pt x="144254" y="24899"/>
                  <a:pt x="139462" y="22260"/>
                </a:cubicBezTo>
                <a:cubicBezTo>
                  <a:pt x="130746" y="17502"/>
                  <a:pt x="126891" y="13648"/>
                  <a:pt x="122133" y="4931"/>
                </a:cubicBezTo>
                <a:cubicBezTo>
                  <a:pt x="119529" y="139"/>
                  <a:pt x="114424" y="-2778"/>
                  <a:pt x="108972" y="-2674"/>
                </a:cubicBezTo>
                <a:cubicBezTo>
                  <a:pt x="99040" y="-2431"/>
                  <a:pt x="93796" y="-3855"/>
                  <a:pt x="85323" y="-9029"/>
                </a:cubicBezTo>
                <a:close/>
                <a:moveTo>
                  <a:pt x="77788" y="33337"/>
                </a:moveTo>
                <a:cubicBezTo>
                  <a:pt x="96187" y="33337"/>
                  <a:pt x="111125" y="48276"/>
                  <a:pt x="111125" y="66675"/>
                </a:cubicBezTo>
                <a:cubicBezTo>
                  <a:pt x="111125" y="85074"/>
                  <a:pt x="96187" y="100013"/>
                  <a:pt x="77788" y="100013"/>
                </a:cubicBezTo>
                <a:cubicBezTo>
                  <a:pt x="59388" y="100013"/>
                  <a:pt x="44450" y="85074"/>
                  <a:pt x="44450" y="66675"/>
                </a:cubicBezTo>
                <a:cubicBezTo>
                  <a:pt x="44450" y="48276"/>
                  <a:pt x="59388" y="33338"/>
                  <a:pt x="77787" y="33337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9" name="Text 36"/>
          <p:cNvSpPr/>
          <p:nvPr/>
        </p:nvSpPr>
        <p:spPr>
          <a:xfrm>
            <a:off x="9017000" y="8534400"/>
            <a:ext cx="666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复现成功验证了原论文的核心结论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5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09224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64824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深度解读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结果解读：Why it works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13080" y="1986280"/>
            <a:ext cx="7769860" cy="6715760"/>
          </a:xfrm>
          <a:custGeom>
            <a:avLst/>
            <a:gdLst/>
            <a:ahLst/>
            <a:cxnLst/>
            <a:rect l="l" t="t" r="r" b="b"/>
            <a:pathLst>
              <a:path w="7769860" h="6715760">
                <a:moveTo>
                  <a:pt x="50771" y="0"/>
                </a:moveTo>
                <a:lnTo>
                  <a:pt x="7719089" y="0"/>
                </a:lnTo>
                <a:cubicBezTo>
                  <a:pt x="7747129" y="0"/>
                  <a:pt x="7769860" y="22731"/>
                  <a:pt x="7769860" y="50771"/>
                </a:cubicBezTo>
                <a:lnTo>
                  <a:pt x="7769860" y="6664989"/>
                </a:lnTo>
                <a:cubicBezTo>
                  <a:pt x="7769860" y="6693029"/>
                  <a:pt x="7747129" y="6715760"/>
                  <a:pt x="7719089" y="6715760"/>
                </a:cubicBezTo>
                <a:lnTo>
                  <a:pt x="50771" y="6715760"/>
                </a:lnTo>
                <a:cubicBezTo>
                  <a:pt x="22731" y="6715760"/>
                  <a:pt x="0" y="6693029"/>
                  <a:pt x="0" y="6664989"/>
                </a:cubicBezTo>
                <a:lnTo>
                  <a:pt x="0" y="50771"/>
                </a:lnTo>
                <a:cubicBezTo>
                  <a:pt x="0" y="22750"/>
                  <a:pt x="22750" y="0"/>
                  <a:pt x="50771" y="0"/>
                </a:cubicBezTo>
                <a:close/>
              </a:path>
            </a:pathLst>
          </a:custGeom>
          <a:solidFill>
            <a:srgbClr val="3C8082">
              <a:alpha val="5098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22960" y="2296158"/>
            <a:ext cx="727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梯度传播机制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22960" y="6868158"/>
            <a:ext cx="7150100" cy="1524000"/>
          </a:xfrm>
          <a:custGeom>
            <a:avLst/>
            <a:gdLst/>
            <a:ahLst/>
            <a:cxnLst/>
            <a:rect l="l" t="t" r="r" b="b"/>
            <a:pathLst>
              <a:path w="7150100" h="1524000">
                <a:moveTo>
                  <a:pt x="50795" y="0"/>
                </a:moveTo>
                <a:lnTo>
                  <a:pt x="7099305" y="0"/>
                </a:lnTo>
                <a:cubicBezTo>
                  <a:pt x="7127358" y="0"/>
                  <a:pt x="7150100" y="22742"/>
                  <a:pt x="7150100" y="50795"/>
                </a:cubicBezTo>
                <a:lnTo>
                  <a:pt x="7150100" y="1473205"/>
                </a:lnTo>
                <a:cubicBezTo>
                  <a:pt x="7150100" y="1501258"/>
                  <a:pt x="7127358" y="1524000"/>
                  <a:pt x="7099305" y="1524000"/>
                </a:cubicBezTo>
                <a:lnTo>
                  <a:pt x="50795" y="1524000"/>
                </a:lnTo>
                <a:cubicBezTo>
                  <a:pt x="22742" y="1524000"/>
                  <a:pt x="0" y="1501258"/>
                  <a:pt x="0" y="1473205"/>
                </a:cubicBezTo>
                <a:lnTo>
                  <a:pt x="0" y="50795"/>
                </a:lnTo>
                <a:cubicBezTo>
                  <a:pt x="0" y="22760"/>
                  <a:pt x="22760" y="0"/>
                  <a:pt x="50795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26160" y="7071358"/>
            <a:ext cx="6858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梯度传播公式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75360" y="7528558"/>
            <a:ext cx="684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∂L/∂x = ∂L/∂y · (I + ∂F/∂x)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26160" y="7934958"/>
            <a:ext cx="683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其中</a:t>
            </a:r>
            <a:r>
              <a:rPr lang="en-US" sz="14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I项</a:t>
            </a: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提供无衰减梯度通路，即使∂F/∂x很小，梯度也能直接回传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620760" y="1981200"/>
            <a:ext cx="7124700" cy="2133600"/>
          </a:xfrm>
          <a:custGeom>
            <a:avLst/>
            <a:gdLst/>
            <a:ahLst/>
            <a:cxnLst/>
            <a:rect l="l" t="t" r="r" b="b"/>
            <a:pathLst>
              <a:path w="7124700" h="2133600">
                <a:moveTo>
                  <a:pt x="50800" y="0"/>
                </a:moveTo>
                <a:lnTo>
                  <a:pt x="7073899" y="0"/>
                </a:lnTo>
                <a:cubicBezTo>
                  <a:pt x="7101956" y="0"/>
                  <a:pt x="7124700" y="22744"/>
                  <a:pt x="7124700" y="50801"/>
                </a:cubicBezTo>
                <a:lnTo>
                  <a:pt x="7124700" y="2082799"/>
                </a:lnTo>
                <a:cubicBezTo>
                  <a:pt x="7124700" y="2110856"/>
                  <a:pt x="7101956" y="2133600"/>
                  <a:pt x="7073899" y="2133600"/>
                </a:cubicBezTo>
                <a:lnTo>
                  <a:pt x="50800" y="2133600"/>
                </a:lnTo>
                <a:cubicBezTo>
                  <a:pt x="22744" y="2133600"/>
                  <a:pt x="0" y="2110856"/>
                  <a:pt x="0" y="2082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8620760" y="1981200"/>
            <a:ext cx="50800" cy="2133600"/>
          </a:xfrm>
          <a:custGeom>
            <a:avLst/>
            <a:gdLst/>
            <a:ahLst/>
            <a:cxnLst/>
            <a:rect l="l" t="t" r="r" b="b"/>
            <a:pathLst>
              <a:path w="50800" h="2133600">
                <a:moveTo>
                  <a:pt x="50800" y="0"/>
                </a:moveTo>
                <a:lnTo>
                  <a:pt x="50800" y="0"/>
                </a:lnTo>
                <a:lnTo>
                  <a:pt x="50800" y="2133600"/>
                </a:lnTo>
                <a:lnTo>
                  <a:pt x="50800" y="2133600"/>
                </a:lnTo>
                <a:cubicBezTo>
                  <a:pt x="22763" y="2133600"/>
                  <a:pt x="0" y="2110837"/>
                  <a:pt x="0" y="2082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6" name="Text 13"/>
          <p:cNvSpPr/>
          <p:nvPr/>
        </p:nvSpPr>
        <p:spPr>
          <a:xfrm>
            <a:off x="8849360" y="2184400"/>
            <a:ext cx="6819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核心机制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849360" y="2692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8" name="Text 15"/>
          <p:cNvSpPr/>
          <p:nvPr/>
        </p:nvSpPr>
        <p:spPr>
          <a:xfrm>
            <a:off x="8804910" y="2692400"/>
            <a:ext cx="39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255760" y="2692400"/>
            <a:ext cx="314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恒等路径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：提供梯度直通高速公路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849360" y="3149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1" name="Text 18"/>
          <p:cNvSpPr/>
          <p:nvPr/>
        </p:nvSpPr>
        <p:spPr>
          <a:xfrm>
            <a:off x="8804910" y="3149600"/>
            <a:ext cx="39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255760" y="3149600"/>
            <a:ext cx="2946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梯度无衰减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：避免深层梯度消失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8849360" y="3606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4" name="Text 21"/>
          <p:cNvSpPr/>
          <p:nvPr/>
        </p:nvSpPr>
        <p:spPr>
          <a:xfrm>
            <a:off x="8804910" y="3606800"/>
            <a:ext cx="393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255760" y="3606800"/>
            <a:ext cx="2743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优化稳定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：深层网络更易训练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8620760" y="4318000"/>
            <a:ext cx="7124700" cy="3632200"/>
          </a:xfrm>
          <a:custGeom>
            <a:avLst/>
            <a:gdLst/>
            <a:ahLst/>
            <a:cxnLst/>
            <a:rect l="l" t="t" r="r" b="b"/>
            <a:pathLst>
              <a:path w="7124700" h="3632200">
                <a:moveTo>
                  <a:pt x="50800" y="0"/>
                </a:moveTo>
                <a:lnTo>
                  <a:pt x="7073886" y="0"/>
                </a:lnTo>
                <a:cubicBezTo>
                  <a:pt x="7101950" y="0"/>
                  <a:pt x="7124700" y="22750"/>
                  <a:pt x="7124700" y="50814"/>
                </a:cubicBezTo>
                <a:lnTo>
                  <a:pt x="7124700" y="3581386"/>
                </a:lnTo>
                <a:cubicBezTo>
                  <a:pt x="7124700" y="3609450"/>
                  <a:pt x="7101950" y="3632200"/>
                  <a:pt x="7073886" y="3632200"/>
                </a:cubicBezTo>
                <a:lnTo>
                  <a:pt x="50800" y="3632200"/>
                </a:lnTo>
                <a:cubicBezTo>
                  <a:pt x="22763" y="3632200"/>
                  <a:pt x="0" y="3609437"/>
                  <a:pt x="0" y="3581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27" name="Shape 24"/>
          <p:cNvSpPr/>
          <p:nvPr/>
        </p:nvSpPr>
        <p:spPr>
          <a:xfrm>
            <a:off x="8620760" y="4318000"/>
            <a:ext cx="50800" cy="3632200"/>
          </a:xfrm>
          <a:custGeom>
            <a:avLst/>
            <a:gdLst/>
            <a:ahLst/>
            <a:cxnLst/>
            <a:rect l="l" t="t" r="r" b="b"/>
            <a:pathLst>
              <a:path w="50800" h="3632200">
                <a:moveTo>
                  <a:pt x="50800" y="0"/>
                </a:moveTo>
                <a:lnTo>
                  <a:pt x="50800" y="0"/>
                </a:lnTo>
                <a:lnTo>
                  <a:pt x="50800" y="3632200"/>
                </a:lnTo>
                <a:lnTo>
                  <a:pt x="50800" y="3632200"/>
                </a:lnTo>
                <a:cubicBezTo>
                  <a:pt x="22763" y="3632200"/>
                  <a:pt x="0" y="3609437"/>
                  <a:pt x="0" y="3581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8" name="Text 25"/>
          <p:cNvSpPr/>
          <p:nvPr/>
        </p:nvSpPr>
        <p:spPr>
          <a:xfrm>
            <a:off x="8849360" y="4521200"/>
            <a:ext cx="6819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深度影响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8849360" y="5029200"/>
            <a:ext cx="6692900" cy="914400"/>
          </a:xfrm>
          <a:custGeom>
            <a:avLst/>
            <a:gdLst/>
            <a:ahLst/>
            <a:cxnLst/>
            <a:rect l="l" t="t" r="r" b="b"/>
            <a:pathLst>
              <a:path w="6692900" h="914400">
                <a:moveTo>
                  <a:pt x="50804" y="0"/>
                </a:moveTo>
                <a:lnTo>
                  <a:pt x="6642096" y="0"/>
                </a:lnTo>
                <a:cubicBezTo>
                  <a:pt x="6670154" y="0"/>
                  <a:pt x="6692900" y="22746"/>
                  <a:pt x="6692900" y="50804"/>
                </a:cubicBezTo>
                <a:lnTo>
                  <a:pt x="6692900" y="863596"/>
                </a:lnTo>
                <a:cubicBezTo>
                  <a:pt x="6692900" y="891654"/>
                  <a:pt x="6670154" y="914400"/>
                  <a:pt x="66420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9001760" y="5181600"/>
            <a:ext cx="647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浅层网络 (≤20层)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9001760" y="5486400"/>
            <a:ext cx="6489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残差与Plain差异较小，退化不明显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8849360" y="6096000"/>
            <a:ext cx="6692900" cy="914400"/>
          </a:xfrm>
          <a:custGeom>
            <a:avLst/>
            <a:gdLst/>
            <a:ahLst/>
            <a:cxnLst/>
            <a:rect l="l" t="t" r="r" b="b"/>
            <a:pathLst>
              <a:path w="6692900" h="914400">
                <a:moveTo>
                  <a:pt x="50804" y="0"/>
                </a:moveTo>
                <a:lnTo>
                  <a:pt x="6642096" y="0"/>
                </a:lnTo>
                <a:cubicBezTo>
                  <a:pt x="6670154" y="0"/>
                  <a:pt x="6692900" y="22746"/>
                  <a:pt x="6692900" y="50804"/>
                </a:cubicBezTo>
                <a:lnTo>
                  <a:pt x="6692900" y="863596"/>
                </a:lnTo>
                <a:cubicBezTo>
                  <a:pt x="6692900" y="891654"/>
                  <a:pt x="6670154" y="914400"/>
                  <a:pt x="66420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9001760" y="6248400"/>
            <a:ext cx="647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深层网络 (≥56层)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9001760" y="6553200"/>
            <a:ext cx="6489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残差优势显著</a:t>
            </a: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，退化问题凸显，残差连接成为关键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8595360" y="8148327"/>
            <a:ext cx="7150100" cy="558800"/>
          </a:xfrm>
          <a:custGeom>
            <a:avLst/>
            <a:gdLst/>
            <a:ahLst/>
            <a:cxnLst/>
            <a:rect l="l" t="t" r="r" b="b"/>
            <a:pathLst>
              <a:path w="7150100" h="558800">
                <a:moveTo>
                  <a:pt x="50801" y="0"/>
                </a:moveTo>
                <a:lnTo>
                  <a:pt x="7099299" y="0"/>
                </a:lnTo>
                <a:cubicBezTo>
                  <a:pt x="7127356" y="0"/>
                  <a:pt x="7150100" y="22744"/>
                  <a:pt x="7150100" y="50801"/>
                </a:cubicBezTo>
                <a:lnTo>
                  <a:pt x="7150100" y="507999"/>
                </a:lnTo>
                <a:cubicBezTo>
                  <a:pt x="7150100" y="536056"/>
                  <a:pt x="7127356" y="558800"/>
                  <a:pt x="70992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6" name="Shape 33"/>
          <p:cNvSpPr/>
          <p:nvPr/>
        </p:nvSpPr>
        <p:spPr>
          <a:xfrm>
            <a:off x="8795385" y="8351527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101714" y="133350"/>
                </a:moveTo>
                <a:cubicBezTo>
                  <a:pt x="104249" y="125606"/>
                  <a:pt x="109319" y="118591"/>
                  <a:pt x="115049" y="112549"/>
                </a:cubicBezTo>
                <a:cubicBezTo>
                  <a:pt x="126405" y="100603"/>
                  <a:pt x="133350" y="84455"/>
                  <a:pt x="133350" y="66675"/>
                </a:cubicBezTo>
                <a:cubicBezTo>
                  <a:pt x="133350" y="29865"/>
                  <a:pt x="103485" y="0"/>
                  <a:pt x="66675" y="0"/>
                </a:cubicBezTo>
                <a:cubicBezTo>
                  <a:pt x="29865" y="0"/>
                  <a:pt x="0" y="29865"/>
                  <a:pt x="0" y="66675"/>
                </a:cubicBezTo>
                <a:cubicBezTo>
                  <a:pt x="0" y="84455"/>
                  <a:pt x="6945" y="100603"/>
                  <a:pt x="18301" y="112549"/>
                </a:cubicBezTo>
                <a:cubicBezTo>
                  <a:pt x="24031" y="118591"/>
                  <a:pt x="29136" y="125606"/>
                  <a:pt x="31636" y="133350"/>
                </a:cubicBezTo>
                <a:lnTo>
                  <a:pt x="101679" y="133350"/>
                </a:lnTo>
                <a:close/>
                <a:moveTo>
                  <a:pt x="100013" y="150019"/>
                </a:moveTo>
                <a:lnTo>
                  <a:pt x="33337" y="150019"/>
                </a:lnTo>
                <a:lnTo>
                  <a:pt x="33337" y="155575"/>
                </a:lnTo>
                <a:cubicBezTo>
                  <a:pt x="33337" y="170924"/>
                  <a:pt x="45770" y="183356"/>
                  <a:pt x="61119" y="183356"/>
                </a:cubicBezTo>
                <a:lnTo>
                  <a:pt x="72231" y="183356"/>
                </a:lnTo>
                <a:cubicBezTo>
                  <a:pt x="87580" y="183356"/>
                  <a:pt x="100013" y="170924"/>
                  <a:pt x="100013" y="155575"/>
                </a:cubicBezTo>
                <a:lnTo>
                  <a:pt x="100013" y="150019"/>
                </a:lnTo>
                <a:close/>
                <a:moveTo>
                  <a:pt x="63897" y="38894"/>
                </a:moveTo>
                <a:cubicBezTo>
                  <a:pt x="50076" y="38894"/>
                  <a:pt x="38894" y="50076"/>
                  <a:pt x="38894" y="63897"/>
                </a:cubicBezTo>
                <a:cubicBezTo>
                  <a:pt x="38894" y="68516"/>
                  <a:pt x="35178" y="72231"/>
                  <a:pt x="30559" y="72231"/>
                </a:cubicBezTo>
                <a:cubicBezTo>
                  <a:pt x="25941" y="72231"/>
                  <a:pt x="22225" y="68516"/>
                  <a:pt x="22225" y="63897"/>
                </a:cubicBezTo>
                <a:cubicBezTo>
                  <a:pt x="22225" y="40873"/>
                  <a:pt x="40873" y="22225"/>
                  <a:pt x="63897" y="22225"/>
                </a:cubicBezTo>
                <a:cubicBezTo>
                  <a:pt x="68516" y="22225"/>
                  <a:pt x="72231" y="25941"/>
                  <a:pt x="72231" y="30559"/>
                </a:cubicBezTo>
                <a:cubicBezTo>
                  <a:pt x="72231" y="35178"/>
                  <a:pt x="68516" y="38894"/>
                  <a:pt x="63897" y="38894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7" name="Text 34"/>
          <p:cNvSpPr/>
          <p:nvPr/>
        </p:nvSpPr>
        <p:spPr>
          <a:xfrm>
            <a:off x="9027160" y="8300727"/>
            <a:ext cx="6654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结构设计改变优化路径的范式价值</a:t>
            </a:r>
            <a:endParaRPr lang="en-US" sz="1600" dirty="0"/>
          </a:p>
        </p:txBody>
      </p:sp>
      <p:pic>
        <p:nvPicPr>
          <p:cNvPr id="38" name="Picture 37" descr="slide16_residual_su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3234603"/>
            <a:ext cx="7150100" cy="305070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9534" y="459534"/>
            <a:ext cx="769719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b="1" kern="0" spc="72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274775" y="459534"/>
            <a:ext cx="275720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596448" y="459534"/>
            <a:ext cx="1010974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批判性思考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59534" y="827160"/>
            <a:ext cx="15612653" cy="5514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342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论文局限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59534" y="1516461"/>
            <a:ext cx="1102881" cy="45953"/>
          </a:xfrm>
          <a:custGeom>
            <a:avLst/>
            <a:gdLst/>
            <a:ahLst/>
            <a:cxnLst/>
            <a:rect l="l" t="t" r="r" b="b"/>
            <a:pathLst>
              <a:path w="1102881" h="45953">
                <a:moveTo>
                  <a:pt x="0" y="0"/>
                </a:moveTo>
                <a:lnTo>
                  <a:pt x="1102881" y="0"/>
                </a:lnTo>
                <a:lnTo>
                  <a:pt x="1102881" y="45953"/>
                </a:lnTo>
                <a:lnTo>
                  <a:pt x="0" y="45953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482510" y="1792181"/>
            <a:ext cx="7513374" cy="3526920"/>
          </a:xfrm>
          <a:custGeom>
            <a:avLst/>
            <a:gdLst/>
            <a:ahLst/>
            <a:cxnLst/>
            <a:rect l="l" t="t" r="r" b="b"/>
            <a:pathLst>
              <a:path w="7513374" h="3526920">
                <a:moveTo>
                  <a:pt x="45953" y="0"/>
                </a:moveTo>
                <a:lnTo>
                  <a:pt x="7467418" y="0"/>
                </a:lnTo>
                <a:cubicBezTo>
                  <a:pt x="7492799" y="0"/>
                  <a:pt x="7513374" y="20575"/>
                  <a:pt x="7513374" y="45956"/>
                </a:cubicBezTo>
                <a:lnTo>
                  <a:pt x="7513374" y="3480964"/>
                </a:lnTo>
                <a:cubicBezTo>
                  <a:pt x="7513374" y="3506345"/>
                  <a:pt x="7492799" y="3526920"/>
                  <a:pt x="7467418" y="3526920"/>
                </a:cubicBezTo>
                <a:lnTo>
                  <a:pt x="45953" y="3526920"/>
                </a:lnTo>
                <a:cubicBezTo>
                  <a:pt x="20574" y="3526920"/>
                  <a:pt x="0" y="3506346"/>
                  <a:pt x="0" y="3480967"/>
                </a:cubicBezTo>
                <a:lnTo>
                  <a:pt x="0" y="45953"/>
                </a:lnTo>
                <a:cubicBezTo>
                  <a:pt x="0" y="20574"/>
                  <a:pt x="20574" y="0"/>
                  <a:pt x="45953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482510" y="1792181"/>
            <a:ext cx="45953" cy="3526920"/>
          </a:xfrm>
          <a:custGeom>
            <a:avLst/>
            <a:gdLst/>
            <a:ahLst/>
            <a:cxnLst/>
            <a:rect l="l" t="t" r="r" b="b"/>
            <a:pathLst>
              <a:path w="45953" h="3526920">
                <a:moveTo>
                  <a:pt x="45953" y="0"/>
                </a:moveTo>
                <a:lnTo>
                  <a:pt x="45953" y="0"/>
                </a:lnTo>
                <a:lnTo>
                  <a:pt x="45953" y="3526920"/>
                </a:lnTo>
                <a:lnTo>
                  <a:pt x="45953" y="3526920"/>
                </a:lnTo>
                <a:cubicBezTo>
                  <a:pt x="20574" y="3526920"/>
                  <a:pt x="0" y="3506346"/>
                  <a:pt x="0" y="3480967"/>
                </a:cubicBezTo>
                <a:lnTo>
                  <a:pt x="0" y="45953"/>
                </a:lnTo>
                <a:cubicBezTo>
                  <a:pt x="0" y="20574"/>
                  <a:pt x="20574" y="0"/>
                  <a:pt x="45953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9" name="Shape 7"/>
          <p:cNvSpPr/>
          <p:nvPr/>
        </p:nvSpPr>
        <p:spPr>
          <a:xfrm>
            <a:off x="769719" y="2067755"/>
            <a:ext cx="275720" cy="275720"/>
          </a:xfrm>
          <a:custGeom>
            <a:avLst/>
            <a:gdLst/>
            <a:ahLst/>
            <a:cxnLst/>
            <a:rect l="l" t="t" r="r" b="b"/>
            <a:pathLst>
              <a:path w="275720" h="275720">
                <a:moveTo>
                  <a:pt x="137860" y="0"/>
                </a:moveTo>
                <a:cubicBezTo>
                  <a:pt x="145776" y="0"/>
                  <a:pt x="153046" y="4362"/>
                  <a:pt x="156816" y="11309"/>
                </a:cubicBezTo>
                <a:lnTo>
                  <a:pt x="273135" y="226715"/>
                </a:lnTo>
                <a:cubicBezTo>
                  <a:pt x="276743" y="233393"/>
                  <a:pt x="276582" y="241471"/>
                  <a:pt x="272704" y="247987"/>
                </a:cubicBezTo>
                <a:cubicBezTo>
                  <a:pt x="268827" y="254503"/>
                  <a:pt x="261773" y="258488"/>
                  <a:pt x="254180" y="258488"/>
                </a:cubicBezTo>
                <a:lnTo>
                  <a:pt x="21541" y="258488"/>
                </a:lnTo>
                <a:cubicBezTo>
                  <a:pt x="13948" y="258488"/>
                  <a:pt x="6947" y="254503"/>
                  <a:pt x="3016" y="247987"/>
                </a:cubicBezTo>
                <a:cubicBezTo>
                  <a:pt x="-915" y="241471"/>
                  <a:pt x="-1023" y="233393"/>
                  <a:pt x="2585" y="226715"/>
                </a:cubicBezTo>
                <a:lnTo>
                  <a:pt x="118904" y="11309"/>
                </a:lnTo>
                <a:cubicBezTo>
                  <a:pt x="122674" y="4362"/>
                  <a:pt x="129944" y="0"/>
                  <a:pt x="137860" y="0"/>
                </a:cubicBezTo>
                <a:close/>
                <a:moveTo>
                  <a:pt x="137860" y="90471"/>
                </a:moveTo>
                <a:cubicBezTo>
                  <a:pt x="130698" y="90471"/>
                  <a:pt x="124936" y="96233"/>
                  <a:pt x="124936" y="103395"/>
                </a:cubicBezTo>
                <a:lnTo>
                  <a:pt x="124936" y="163709"/>
                </a:lnTo>
                <a:cubicBezTo>
                  <a:pt x="124936" y="170871"/>
                  <a:pt x="130698" y="176633"/>
                  <a:pt x="137860" y="176633"/>
                </a:cubicBezTo>
                <a:cubicBezTo>
                  <a:pt x="145022" y="176633"/>
                  <a:pt x="150784" y="170871"/>
                  <a:pt x="150784" y="163709"/>
                </a:cubicBezTo>
                <a:lnTo>
                  <a:pt x="150784" y="103395"/>
                </a:lnTo>
                <a:cubicBezTo>
                  <a:pt x="150784" y="96233"/>
                  <a:pt x="145022" y="90471"/>
                  <a:pt x="137860" y="90471"/>
                </a:cubicBezTo>
                <a:close/>
                <a:moveTo>
                  <a:pt x="152238" y="206790"/>
                </a:moveTo>
                <a:cubicBezTo>
                  <a:pt x="152566" y="201453"/>
                  <a:pt x="149904" y="196375"/>
                  <a:pt x="145329" y="193608"/>
                </a:cubicBezTo>
                <a:cubicBezTo>
                  <a:pt x="140754" y="190840"/>
                  <a:pt x="135020" y="190840"/>
                  <a:pt x="130445" y="193608"/>
                </a:cubicBezTo>
                <a:cubicBezTo>
                  <a:pt x="125870" y="196375"/>
                  <a:pt x="123208" y="201453"/>
                  <a:pt x="123536" y="206790"/>
                </a:cubicBezTo>
                <a:cubicBezTo>
                  <a:pt x="123208" y="212127"/>
                  <a:pt x="125870" y="217205"/>
                  <a:pt x="130445" y="219972"/>
                </a:cubicBezTo>
                <a:cubicBezTo>
                  <a:pt x="135020" y="222740"/>
                  <a:pt x="140754" y="222740"/>
                  <a:pt x="145329" y="219972"/>
                </a:cubicBezTo>
                <a:cubicBezTo>
                  <a:pt x="149904" y="217205"/>
                  <a:pt x="152566" y="212127"/>
                  <a:pt x="152238" y="20679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0" name="Text 8"/>
          <p:cNvSpPr/>
          <p:nvPr/>
        </p:nvSpPr>
        <p:spPr>
          <a:xfrm>
            <a:off x="1217764" y="2021948"/>
            <a:ext cx="1240741" cy="3676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71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实验局限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35254" y="2527289"/>
            <a:ext cx="7030864" cy="1240741"/>
          </a:xfrm>
          <a:custGeom>
            <a:avLst/>
            <a:gdLst/>
            <a:ahLst/>
            <a:cxnLst/>
            <a:rect l="l" t="t" r="r" b="b"/>
            <a:pathLst>
              <a:path w="7030864" h="1240741">
                <a:moveTo>
                  <a:pt x="45957" y="0"/>
                </a:moveTo>
                <a:lnTo>
                  <a:pt x="6984907" y="0"/>
                </a:lnTo>
                <a:cubicBezTo>
                  <a:pt x="7010288" y="0"/>
                  <a:pt x="7030864" y="20576"/>
                  <a:pt x="7030864" y="45957"/>
                </a:cubicBezTo>
                <a:lnTo>
                  <a:pt x="7030864" y="1194784"/>
                </a:lnTo>
                <a:cubicBezTo>
                  <a:pt x="7030864" y="1220165"/>
                  <a:pt x="7010288" y="1240741"/>
                  <a:pt x="6984907" y="1240741"/>
                </a:cubicBezTo>
                <a:lnTo>
                  <a:pt x="45957" y="1240741"/>
                </a:lnTo>
                <a:cubicBezTo>
                  <a:pt x="20576" y="1240741"/>
                  <a:pt x="0" y="1220165"/>
                  <a:pt x="0" y="1194784"/>
                </a:cubicBezTo>
                <a:lnTo>
                  <a:pt x="0" y="45957"/>
                </a:lnTo>
                <a:cubicBezTo>
                  <a:pt x="0" y="20593"/>
                  <a:pt x="20593" y="0"/>
                  <a:pt x="45957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873114" y="2665149"/>
            <a:ext cx="6858539" cy="3216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28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CIFAR Plain数据缺失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73114" y="3078729"/>
            <a:ext cx="6847050" cy="5514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原论文未报告Plain网络在CIFAR-10上的详细性能数据，仅展示了训练曲线，缺乏量化对比。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35254" y="3905889"/>
            <a:ext cx="7030864" cy="965020"/>
          </a:xfrm>
          <a:custGeom>
            <a:avLst/>
            <a:gdLst/>
            <a:ahLst/>
            <a:cxnLst/>
            <a:rect l="l" t="t" r="r" b="b"/>
            <a:pathLst>
              <a:path w="7030864" h="965020">
                <a:moveTo>
                  <a:pt x="45954" y="0"/>
                </a:moveTo>
                <a:lnTo>
                  <a:pt x="6984909" y="0"/>
                </a:lnTo>
                <a:cubicBezTo>
                  <a:pt x="7010289" y="0"/>
                  <a:pt x="7030864" y="20574"/>
                  <a:pt x="7030864" y="45954"/>
                </a:cubicBezTo>
                <a:lnTo>
                  <a:pt x="7030864" y="919066"/>
                </a:lnTo>
                <a:cubicBezTo>
                  <a:pt x="7030864" y="944446"/>
                  <a:pt x="7010289" y="965020"/>
                  <a:pt x="6984909" y="965020"/>
                </a:cubicBezTo>
                <a:lnTo>
                  <a:pt x="45954" y="965020"/>
                </a:lnTo>
                <a:cubicBezTo>
                  <a:pt x="20574" y="965020"/>
                  <a:pt x="0" y="944446"/>
                  <a:pt x="0" y="919066"/>
                </a:cubicBezTo>
                <a:lnTo>
                  <a:pt x="0" y="45954"/>
                </a:lnTo>
                <a:cubicBezTo>
                  <a:pt x="0" y="20591"/>
                  <a:pt x="20591" y="0"/>
                  <a:pt x="4595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873114" y="4043750"/>
            <a:ext cx="6858539" cy="3216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28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单数据集验证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73114" y="4457330"/>
            <a:ext cx="6847050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主要实验集中在ImageNet和CIFAR-10，外推到其他数据集或任务的能力有限。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82510" y="5508378"/>
            <a:ext cx="7513374" cy="3293418"/>
          </a:xfrm>
          <a:custGeom>
            <a:avLst/>
            <a:gdLst/>
            <a:ahLst/>
            <a:cxnLst/>
            <a:rect l="l" t="t" r="r" b="b"/>
            <a:pathLst>
              <a:path w="7513374" h="3526920">
                <a:moveTo>
                  <a:pt x="45953" y="0"/>
                </a:moveTo>
                <a:lnTo>
                  <a:pt x="7467418" y="0"/>
                </a:lnTo>
                <a:cubicBezTo>
                  <a:pt x="7492799" y="0"/>
                  <a:pt x="7513374" y="20575"/>
                  <a:pt x="7513374" y="45956"/>
                </a:cubicBezTo>
                <a:lnTo>
                  <a:pt x="7513374" y="3480964"/>
                </a:lnTo>
                <a:cubicBezTo>
                  <a:pt x="7513374" y="3506345"/>
                  <a:pt x="7492799" y="3526920"/>
                  <a:pt x="7467418" y="3526920"/>
                </a:cubicBezTo>
                <a:lnTo>
                  <a:pt x="45953" y="3526920"/>
                </a:lnTo>
                <a:cubicBezTo>
                  <a:pt x="20574" y="3526920"/>
                  <a:pt x="0" y="3506346"/>
                  <a:pt x="0" y="3480967"/>
                </a:cubicBezTo>
                <a:lnTo>
                  <a:pt x="0" y="45953"/>
                </a:lnTo>
                <a:cubicBezTo>
                  <a:pt x="0" y="20574"/>
                  <a:pt x="20574" y="0"/>
                  <a:pt x="45953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82510" y="5508378"/>
            <a:ext cx="45953" cy="3293418"/>
          </a:xfrm>
          <a:custGeom>
            <a:avLst/>
            <a:gdLst/>
            <a:ahLst/>
            <a:cxnLst/>
            <a:rect l="l" t="t" r="r" b="b"/>
            <a:pathLst>
              <a:path w="45953" h="3526920">
                <a:moveTo>
                  <a:pt x="45953" y="0"/>
                </a:moveTo>
                <a:lnTo>
                  <a:pt x="45953" y="0"/>
                </a:lnTo>
                <a:lnTo>
                  <a:pt x="45953" y="3526920"/>
                </a:lnTo>
                <a:lnTo>
                  <a:pt x="45953" y="3526920"/>
                </a:lnTo>
                <a:cubicBezTo>
                  <a:pt x="20574" y="3526920"/>
                  <a:pt x="0" y="3506346"/>
                  <a:pt x="0" y="3480967"/>
                </a:cubicBezTo>
                <a:lnTo>
                  <a:pt x="0" y="45953"/>
                </a:lnTo>
                <a:cubicBezTo>
                  <a:pt x="0" y="20574"/>
                  <a:pt x="20574" y="0"/>
                  <a:pt x="45953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9" name="Shape 17"/>
          <p:cNvSpPr/>
          <p:nvPr/>
        </p:nvSpPr>
        <p:spPr>
          <a:xfrm>
            <a:off x="769719" y="5783952"/>
            <a:ext cx="275720" cy="275720"/>
          </a:xfrm>
          <a:custGeom>
            <a:avLst/>
            <a:gdLst/>
            <a:ahLst/>
            <a:cxnLst/>
            <a:rect l="l" t="t" r="r" b="b"/>
            <a:pathLst>
              <a:path w="275720" h="275720">
                <a:moveTo>
                  <a:pt x="137860" y="275720"/>
                </a:moveTo>
                <a:cubicBezTo>
                  <a:pt x="213947" y="275720"/>
                  <a:pt x="275720" y="213947"/>
                  <a:pt x="275720" y="137860"/>
                </a:cubicBezTo>
                <a:cubicBezTo>
                  <a:pt x="275720" y="61773"/>
                  <a:pt x="213947" y="0"/>
                  <a:pt x="137860" y="0"/>
                </a:cubicBezTo>
                <a:cubicBezTo>
                  <a:pt x="61773" y="0"/>
                  <a:pt x="0" y="61773"/>
                  <a:pt x="0" y="137860"/>
                </a:cubicBezTo>
                <a:cubicBezTo>
                  <a:pt x="0" y="213947"/>
                  <a:pt x="61773" y="275720"/>
                  <a:pt x="137860" y="275720"/>
                </a:cubicBezTo>
                <a:close/>
                <a:moveTo>
                  <a:pt x="137860" y="94779"/>
                </a:moveTo>
                <a:cubicBezTo>
                  <a:pt x="128328" y="94779"/>
                  <a:pt x="120628" y="102480"/>
                  <a:pt x="120628" y="112011"/>
                </a:cubicBezTo>
                <a:cubicBezTo>
                  <a:pt x="120628" y="119174"/>
                  <a:pt x="114865" y="124936"/>
                  <a:pt x="107703" y="124936"/>
                </a:cubicBezTo>
                <a:cubicBezTo>
                  <a:pt x="100541" y="124936"/>
                  <a:pt x="94779" y="119174"/>
                  <a:pt x="94779" y="112011"/>
                </a:cubicBezTo>
                <a:cubicBezTo>
                  <a:pt x="94779" y="88209"/>
                  <a:pt x="114058" y="68930"/>
                  <a:pt x="137860" y="68930"/>
                </a:cubicBezTo>
                <a:cubicBezTo>
                  <a:pt x="161662" y="68930"/>
                  <a:pt x="180941" y="88209"/>
                  <a:pt x="180941" y="112011"/>
                </a:cubicBezTo>
                <a:cubicBezTo>
                  <a:pt x="180941" y="137429"/>
                  <a:pt x="161555" y="148200"/>
                  <a:pt x="150784" y="152131"/>
                </a:cubicBezTo>
                <a:lnTo>
                  <a:pt x="150784" y="154177"/>
                </a:lnTo>
                <a:cubicBezTo>
                  <a:pt x="150784" y="161339"/>
                  <a:pt x="145022" y="167101"/>
                  <a:pt x="137860" y="167101"/>
                </a:cubicBezTo>
                <a:cubicBezTo>
                  <a:pt x="130698" y="167101"/>
                  <a:pt x="124936" y="161339"/>
                  <a:pt x="124936" y="154177"/>
                </a:cubicBezTo>
                <a:lnTo>
                  <a:pt x="124936" y="149815"/>
                </a:lnTo>
                <a:cubicBezTo>
                  <a:pt x="124936" y="138776"/>
                  <a:pt x="132906" y="130859"/>
                  <a:pt x="141145" y="128167"/>
                </a:cubicBezTo>
                <a:cubicBezTo>
                  <a:pt x="144592" y="127036"/>
                  <a:pt x="148253" y="125205"/>
                  <a:pt x="150946" y="122620"/>
                </a:cubicBezTo>
                <a:cubicBezTo>
                  <a:pt x="153262" y="120358"/>
                  <a:pt x="155093" y="117235"/>
                  <a:pt x="155093" y="112065"/>
                </a:cubicBezTo>
                <a:cubicBezTo>
                  <a:pt x="155093" y="102533"/>
                  <a:pt x="147392" y="94833"/>
                  <a:pt x="137860" y="94833"/>
                </a:cubicBezTo>
                <a:close/>
                <a:moveTo>
                  <a:pt x="120628" y="198174"/>
                </a:moveTo>
                <a:cubicBezTo>
                  <a:pt x="120628" y="188663"/>
                  <a:pt x="128349" y="180941"/>
                  <a:pt x="137860" y="180941"/>
                </a:cubicBezTo>
                <a:cubicBezTo>
                  <a:pt x="147371" y="180941"/>
                  <a:pt x="155093" y="188663"/>
                  <a:pt x="155093" y="198174"/>
                </a:cubicBezTo>
                <a:cubicBezTo>
                  <a:pt x="155093" y="207685"/>
                  <a:pt x="147371" y="215406"/>
                  <a:pt x="137860" y="215406"/>
                </a:cubicBezTo>
                <a:cubicBezTo>
                  <a:pt x="128349" y="215406"/>
                  <a:pt x="120628" y="207685"/>
                  <a:pt x="120628" y="198174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0" name="Text 18"/>
          <p:cNvSpPr/>
          <p:nvPr/>
        </p:nvSpPr>
        <p:spPr>
          <a:xfrm>
            <a:off x="1217764" y="5738145"/>
            <a:ext cx="1240741" cy="3676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71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分析局限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35254" y="6243486"/>
            <a:ext cx="7030864" cy="965020"/>
          </a:xfrm>
          <a:custGeom>
            <a:avLst/>
            <a:gdLst/>
            <a:ahLst/>
            <a:cxnLst/>
            <a:rect l="l" t="t" r="r" b="b"/>
            <a:pathLst>
              <a:path w="7030864" h="965020">
                <a:moveTo>
                  <a:pt x="45954" y="0"/>
                </a:moveTo>
                <a:lnTo>
                  <a:pt x="6984909" y="0"/>
                </a:lnTo>
                <a:cubicBezTo>
                  <a:pt x="7010289" y="0"/>
                  <a:pt x="7030864" y="20574"/>
                  <a:pt x="7030864" y="45954"/>
                </a:cubicBezTo>
                <a:lnTo>
                  <a:pt x="7030864" y="919066"/>
                </a:lnTo>
                <a:cubicBezTo>
                  <a:pt x="7030864" y="944446"/>
                  <a:pt x="7010289" y="965020"/>
                  <a:pt x="6984909" y="965020"/>
                </a:cubicBezTo>
                <a:lnTo>
                  <a:pt x="45954" y="965020"/>
                </a:lnTo>
                <a:cubicBezTo>
                  <a:pt x="20574" y="965020"/>
                  <a:pt x="0" y="944446"/>
                  <a:pt x="0" y="919066"/>
                </a:cubicBezTo>
                <a:lnTo>
                  <a:pt x="0" y="45954"/>
                </a:lnTo>
                <a:cubicBezTo>
                  <a:pt x="0" y="20591"/>
                  <a:pt x="20591" y="0"/>
                  <a:pt x="4595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873114" y="6381346"/>
            <a:ext cx="6858539" cy="3216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28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Shortcut变体未系统比较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73114" y="6794926"/>
            <a:ext cx="6847050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论文提到了三种shortcut策略(A/B/C)，但未深入比较它们的性能差异和适用场景。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35254" y="7346367"/>
            <a:ext cx="7030864" cy="1240741"/>
          </a:xfrm>
          <a:custGeom>
            <a:avLst/>
            <a:gdLst/>
            <a:ahLst/>
            <a:cxnLst/>
            <a:rect l="l" t="t" r="r" b="b"/>
            <a:pathLst>
              <a:path w="7030864" h="1240741">
                <a:moveTo>
                  <a:pt x="45957" y="0"/>
                </a:moveTo>
                <a:lnTo>
                  <a:pt x="6984907" y="0"/>
                </a:lnTo>
                <a:cubicBezTo>
                  <a:pt x="7010288" y="0"/>
                  <a:pt x="7030864" y="20576"/>
                  <a:pt x="7030864" y="45957"/>
                </a:cubicBezTo>
                <a:lnTo>
                  <a:pt x="7030864" y="1194784"/>
                </a:lnTo>
                <a:cubicBezTo>
                  <a:pt x="7030864" y="1220165"/>
                  <a:pt x="7010288" y="1240741"/>
                  <a:pt x="6984907" y="1240741"/>
                </a:cubicBezTo>
                <a:lnTo>
                  <a:pt x="45957" y="1240741"/>
                </a:lnTo>
                <a:cubicBezTo>
                  <a:pt x="20576" y="1240741"/>
                  <a:pt x="0" y="1220165"/>
                  <a:pt x="0" y="1194784"/>
                </a:cubicBezTo>
                <a:lnTo>
                  <a:pt x="0" y="45957"/>
                </a:lnTo>
                <a:cubicBezTo>
                  <a:pt x="0" y="20593"/>
                  <a:pt x="20593" y="0"/>
                  <a:pt x="45957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873114" y="7484227"/>
            <a:ext cx="6858539" cy="3216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28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正则化策略影响不明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73114" y="7897807"/>
            <a:ext cx="6847050" cy="5514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未系统探讨残差连接与现代正则化技术(Dropout、Label Smoothing等)的相互作用。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71030" y="1796776"/>
            <a:ext cx="7522565" cy="5270135"/>
          </a:xfrm>
          <a:custGeom>
            <a:avLst/>
            <a:gdLst/>
            <a:ahLst/>
            <a:cxnLst/>
            <a:rect l="l" t="t" r="r" b="b"/>
            <a:pathLst>
              <a:path w="7522565" h="5523593">
                <a:moveTo>
                  <a:pt x="45956" y="0"/>
                </a:moveTo>
                <a:lnTo>
                  <a:pt x="7476608" y="0"/>
                </a:lnTo>
                <a:cubicBezTo>
                  <a:pt x="7501989" y="0"/>
                  <a:pt x="7522565" y="20575"/>
                  <a:pt x="7522565" y="45956"/>
                </a:cubicBezTo>
                <a:lnTo>
                  <a:pt x="7522565" y="5477637"/>
                </a:lnTo>
                <a:cubicBezTo>
                  <a:pt x="7522565" y="5503018"/>
                  <a:pt x="7501989" y="5523593"/>
                  <a:pt x="7476608" y="5523593"/>
                </a:cubicBezTo>
                <a:lnTo>
                  <a:pt x="45956" y="5523593"/>
                </a:lnTo>
                <a:cubicBezTo>
                  <a:pt x="20575" y="5523593"/>
                  <a:pt x="0" y="5503018"/>
                  <a:pt x="0" y="5477637"/>
                </a:cubicBezTo>
                <a:lnTo>
                  <a:pt x="0" y="45956"/>
                </a:lnTo>
                <a:cubicBezTo>
                  <a:pt x="0" y="20575"/>
                  <a:pt x="20575" y="0"/>
                  <a:pt x="45956" y="0"/>
                </a:cubicBezTo>
                <a:close/>
              </a:path>
            </a:pathLst>
          </a:custGeom>
          <a:solidFill>
            <a:srgbClr val="3C8082">
              <a:alpha val="5098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8551346" y="2077089"/>
            <a:ext cx="7099794" cy="3676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71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批判性思考的价值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551346" y="2628395"/>
            <a:ext cx="7065329" cy="677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28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识别论文局限</a:t>
            </a:r>
            <a:r>
              <a:rPr lang="en-US" sz="1628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不是否定研究</a:t>
            </a:r>
            <a:r>
              <a:rPr lang="en-US" sz="1628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，而是为</a:t>
            </a:r>
            <a:r>
              <a:rPr lang="en-US" sz="1628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后续研究指明方向</a:t>
            </a:r>
            <a:r>
              <a:rPr lang="en-US" sz="1628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。正是这些局限激发了后续大量改进工作。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551346" y="3484276"/>
            <a:ext cx="6961934" cy="551440"/>
          </a:xfrm>
          <a:custGeom>
            <a:avLst/>
            <a:gdLst/>
            <a:ahLst/>
            <a:cxnLst/>
            <a:rect l="l" t="t" r="r" b="b"/>
            <a:pathLst>
              <a:path w="6961934" h="551440">
                <a:moveTo>
                  <a:pt x="45952" y="0"/>
                </a:moveTo>
                <a:lnTo>
                  <a:pt x="6915982" y="0"/>
                </a:lnTo>
                <a:cubicBezTo>
                  <a:pt x="6941360" y="0"/>
                  <a:pt x="6961934" y="20573"/>
                  <a:pt x="6961934" y="45952"/>
                </a:cubicBezTo>
                <a:lnTo>
                  <a:pt x="6961934" y="505489"/>
                </a:lnTo>
                <a:cubicBezTo>
                  <a:pt x="6961934" y="530867"/>
                  <a:pt x="6941360" y="551440"/>
                  <a:pt x="6915982" y="551440"/>
                </a:cubicBezTo>
                <a:lnTo>
                  <a:pt x="45952" y="551440"/>
                </a:lnTo>
                <a:cubicBezTo>
                  <a:pt x="20573" y="551440"/>
                  <a:pt x="0" y="530867"/>
                  <a:pt x="0" y="505489"/>
                </a:cubicBezTo>
                <a:lnTo>
                  <a:pt x="0" y="45952"/>
                </a:lnTo>
                <a:cubicBezTo>
                  <a:pt x="0" y="20573"/>
                  <a:pt x="20573" y="0"/>
                  <a:pt x="4595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8717927" y="3645113"/>
            <a:ext cx="229767" cy="229767"/>
          </a:xfrm>
          <a:custGeom>
            <a:avLst/>
            <a:gdLst/>
            <a:ahLst/>
            <a:cxnLst/>
            <a:rect l="l" t="t" r="r" b="b"/>
            <a:pathLst>
              <a:path w="229767" h="229767">
                <a:moveTo>
                  <a:pt x="225548" y="125025"/>
                </a:moveTo>
                <a:cubicBezTo>
                  <a:pt x="231158" y="119416"/>
                  <a:pt x="231158" y="110306"/>
                  <a:pt x="225548" y="104696"/>
                </a:cubicBezTo>
                <a:lnTo>
                  <a:pt x="153746" y="32894"/>
                </a:lnTo>
                <a:cubicBezTo>
                  <a:pt x="148137" y="27285"/>
                  <a:pt x="139027" y="27285"/>
                  <a:pt x="133417" y="32894"/>
                </a:cubicBezTo>
                <a:cubicBezTo>
                  <a:pt x="127808" y="38504"/>
                  <a:pt x="127808" y="47614"/>
                  <a:pt x="133417" y="53223"/>
                </a:cubicBezTo>
                <a:lnTo>
                  <a:pt x="180717" y="100523"/>
                </a:lnTo>
                <a:lnTo>
                  <a:pt x="14360" y="100523"/>
                </a:lnTo>
                <a:cubicBezTo>
                  <a:pt x="6417" y="100523"/>
                  <a:pt x="0" y="106940"/>
                  <a:pt x="0" y="114883"/>
                </a:cubicBezTo>
                <a:cubicBezTo>
                  <a:pt x="0" y="122827"/>
                  <a:pt x="6417" y="129244"/>
                  <a:pt x="14360" y="129244"/>
                </a:cubicBezTo>
                <a:lnTo>
                  <a:pt x="180717" y="129244"/>
                </a:lnTo>
                <a:lnTo>
                  <a:pt x="133417" y="176543"/>
                </a:lnTo>
                <a:cubicBezTo>
                  <a:pt x="127808" y="182153"/>
                  <a:pt x="127808" y="191263"/>
                  <a:pt x="133417" y="196872"/>
                </a:cubicBezTo>
                <a:cubicBezTo>
                  <a:pt x="139027" y="202482"/>
                  <a:pt x="148137" y="202482"/>
                  <a:pt x="153746" y="196872"/>
                </a:cubicBezTo>
                <a:lnTo>
                  <a:pt x="225548" y="12507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2" name="Text 30"/>
          <p:cNvSpPr/>
          <p:nvPr/>
        </p:nvSpPr>
        <p:spPr>
          <a:xfrm>
            <a:off x="9114274" y="3622136"/>
            <a:ext cx="1194787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推动后续研究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51346" y="4173577"/>
            <a:ext cx="6961934" cy="551440"/>
          </a:xfrm>
          <a:custGeom>
            <a:avLst/>
            <a:gdLst/>
            <a:ahLst/>
            <a:cxnLst/>
            <a:rect l="l" t="t" r="r" b="b"/>
            <a:pathLst>
              <a:path w="6961934" h="551440">
                <a:moveTo>
                  <a:pt x="45952" y="0"/>
                </a:moveTo>
                <a:lnTo>
                  <a:pt x="6915982" y="0"/>
                </a:lnTo>
                <a:cubicBezTo>
                  <a:pt x="6941360" y="0"/>
                  <a:pt x="6961934" y="20573"/>
                  <a:pt x="6961934" y="45952"/>
                </a:cubicBezTo>
                <a:lnTo>
                  <a:pt x="6961934" y="505489"/>
                </a:lnTo>
                <a:cubicBezTo>
                  <a:pt x="6961934" y="530867"/>
                  <a:pt x="6941360" y="551440"/>
                  <a:pt x="6915982" y="551440"/>
                </a:cubicBezTo>
                <a:lnTo>
                  <a:pt x="45952" y="551440"/>
                </a:lnTo>
                <a:cubicBezTo>
                  <a:pt x="20573" y="551440"/>
                  <a:pt x="0" y="530867"/>
                  <a:pt x="0" y="505489"/>
                </a:cubicBezTo>
                <a:lnTo>
                  <a:pt x="0" y="45952"/>
                </a:lnTo>
                <a:cubicBezTo>
                  <a:pt x="0" y="20573"/>
                  <a:pt x="20573" y="0"/>
                  <a:pt x="4595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717927" y="4334414"/>
            <a:ext cx="229767" cy="229767"/>
          </a:xfrm>
          <a:custGeom>
            <a:avLst/>
            <a:gdLst/>
            <a:ahLst/>
            <a:cxnLst/>
            <a:rect l="l" t="t" r="r" b="b"/>
            <a:pathLst>
              <a:path w="229767" h="229767">
                <a:moveTo>
                  <a:pt x="225548" y="125025"/>
                </a:moveTo>
                <a:cubicBezTo>
                  <a:pt x="231158" y="119416"/>
                  <a:pt x="231158" y="110306"/>
                  <a:pt x="225548" y="104696"/>
                </a:cubicBezTo>
                <a:lnTo>
                  <a:pt x="153746" y="32894"/>
                </a:lnTo>
                <a:cubicBezTo>
                  <a:pt x="148137" y="27285"/>
                  <a:pt x="139027" y="27285"/>
                  <a:pt x="133417" y="32894"/>
                </a:cubicBezTo>
                <a:cubicBezTo>
                  <a:pt x="127808" y="38504"/>
                  <a:pt x="127808" y="47614"/>
                  <a:pt x="133417" y="53223"/>
                </a:cubicBezTo>
                <a:lnTo>
                  <a:pt x="180717" y="100523"/>
                </a:lnTo>
                <a:lnTo>
                  <a:pt x="14360" y="100523"/>
                </a:lnTo>
                <a:cubicBezTo>
                  <a:pt x="6417" y="100523"/>
                  <a:pt x="0" y="106940"/>
                  <a:pt x="0" y="114883"/>
                </a:cubicBezTo>
                <a:cubicBezTo>
                  <a:pt x="0" y="122827"/>
                  <a:pt x="6417" y="129244"/>
                  <a:pt x="14360" y="129244"/>
                </a:cubicBezTo>
                <a:lnTo>
                  <a:pt x="180717" y="129244"/>
                </a:lnTo>
                <a:lnTo>
                  <a:pt x="133417" y="176543"/>
                </a:lnTo>
                <a:cubicBezTo>
                  <a:pt x="127808" y="182153"/>
                  <a:pt x="127808" y="191263"/>
                  <a:pt x="133417" y="196872"/>
                </a:cubicBezTo>
                <a:cubicBezTo>
                  <a:pt x="139027" y="202482"/>
                  <a:pt x="148137" y="202482"/>
                  <a:pt x="153746" y="196872"/>
                </a:cubicBezTo>
                <a:lnTo>
                  <a:pt x="225548" y="12507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5" name="Text 33"/>
          <p:cNvSpPr/>
          <p:nvPr/>
        </p:nvSpPr>
        <p:spPr>
          <a:xfrm>
            <a:off x="9114274" y="4311437"/>
            <a:ext cx="827160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深化理解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551346" y="4862877"/>
            <a:ext cx="6961934" cy="551440"/>
          </a:xfrm>
          <a:custGeom>
            <a:avLst/>
            <a:gdLst/>
            <a:ahLst/>
            <a:cxnLst/>
            <a:rect l="l" t="t" r="r" b="b"/>
            <a:pathLst>
              <a:path w="6961934" h="551440">
                <a:moveTo>
                  <a:pt x="45952" y="0"/>
                </a:moveTo>
                <a:lnTo>
                  <a:pt x="6915982" y="0"/>
                </a:lnTo>
                <a:cubicBezTo>
                  <a:pt x="6941360" y="0"/>
                  <a:pt x="6961934" y="20573"/>
                  <a:pt x="6961934" y="45952"/>
                </a:cubicBezTo>
                <a:lnTo>
                  <a:pt x="6961934" y="505489"/>
                </a:lnTo>
                <a:cubicBezTo>
                  <a:pt x="6961934" y="530867"/>
                  <a:pt x="6941360" y="551440"/>
                  <a:pt x="6915982" y="551440"/>
                </a:cubicBezTo>
                <a:lnTo>
                  <a:pt x="45952" y="551440"/>
                </a:lnTo>
                <a:cubicBezTo>
                  <a:pt x="20573" y="551440"/>
                  <a:pt x="0" y="530867"/>
                  <a:pt x="0" y="505489"/>
                </a:cubicBezTo>
                <a:lnTo>
                  <a:pt x="0" y="45952"/>
                </a:lnTo>
                <a:cubicBezTo>
                  <a:pt x="0" y="20573"/>
                  <a:pt x="20573" y="0"/>
                  <a:pt x="4595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8717927" y="5023714"/>
            <a:ext cx="229767" cy="229767"/>
          </a:xfrm>
          <a:custGeom>
            <a:avLst/>
            <a:gdLst/>
            <a:ahLst/>
            <a:cxnLst/>
            <a:rect l="l" t="t" r="r" b="b"/>
            <a:pathLst>
              <a:path w="229767" h="229767">
                <a:moveTo>
                  <a:pt x="225548" y="125025"/>
                </a:moveTo>
                <a:cubicBezTo>
                  <a:pt x="231158" y="119416"/>
                  <a:pt x="231158" y="110306"/>
                  <a:pt x="225548" y="104696"/>
                </a:cubicBezTo>
                <a:lnTo>
                  <a:pt x="153746" y="32894"/>
                </a:lnTo>
                <a:cubicBezTo>
                  <a:pt x="148137" y="27285"/>
                  <a:pt x="139027" y="27285"/>
                  <a:pt x="133417" y="32894"/>
                </a:cubicBezTo>
                <a:cubicBezTo>
                  <a:pt x="127808" y="38504"/>
                  <a:pt x="127808" y="47614"/>
                  <a:pt x="133417" y="53223"/>
                </a:cubicBezTo>
                <a:lnTo>
                  <a:pt x="180717" y="100523"/>
                </a:lnTo>
                <a:lnTo>
                  <a:pt x="14360" y="100523"/>
                </a:lnTo>
                <a:cubicBezTo>
                  <a:pt x="6417" y="100523"/>
                  <a:pt x="0" y="106940"/>
                  <a:pt x="0" y="114883"/>
                </a:cubicBezTo>
                <a:cubicBezTo>
                  <a:pt x="0" y="122827"/>
                  <a:pt x="6417" y="129244"/>
                  <a:pt x="14360" y="129244"/>
                </a:cubicBezTo>
                <a:lnTo>
                  <a:pt x="180717" y="129244"/>
                </a:lnTo>
                <a:lnTo>
                  <a:pt x="133417" y="176543"/>
                </a:lnTo>
                <a:cubicBezTo>
                  <a:pt x="127808" y="182153"/>
                  <a:pt x="127808" y="191263"/>
                  <a:pt x="133417" y="196872"/>
                </a:cubicBezTo>
                <a:cubicBezTo>
                  <a:pt x="139027" y="202482"/>
                  <a:pt x="148137" y="202482"/>
                  <a:pt x="153746" y="196872"/>
                </a:cubicBezTo>
                <a:lnTo>
                  <a:pt x="225548" y="12507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8" name="Text 36"/>
          <p:cNvSpPr/>
          <p:nvPr/>
        </p:nvSpPr>
        <p:spPr>
          <a:xfrm>
            <a:off x="9114274" y="5000737"/>
            <a:ext cx="1010974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47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科学严谨性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271030" y="7277753"/>
            <a:ext cx="7522565" cy="1524043"/>
          </a:xfrm>
          <a:custGeom>
            <a:avLst/>
            <a:gdLst/>
            <a:ahLst/>
            <a:cxnLst/>
            <a:rect l="l" t="t" r="r" b="b"/>
            <a:pathLst>
              <a:path w="7522565" h="1525651">
                <a:moveTo>
                  <a:pt x="45953" y="0"/>
                </a:moveTo>
                <a:lnTo>
                  <a:pt x="7476612" y="0"/>
                </a:lnTo>
                <a:cubicBezTo>
                  <a:pt x="7501991" y="0"/>
                  <a:pt x="7522565" y="20574"/>
                  <a:pt x="7522565" y="45953"/>
                </a:cubicBezTo>
                <a:lnTo>
                  <a:pt x="7522565" y="1479699"/>
                </a:lnTo>
                <a:cubicBezTo>
                  <a:pt x="7522565" y="1505078"/>
                  <a:pt x="7501991" y="1525651"/>
                  <a:pt x="7476612" y="1525651"/>
                </a:cubicBezTo>
                <a:lnTo>
                  <a:pt x="45953" y="1525651"/>
                </a:lnTo>
                <a:cubicBezTo>
                  <a:pt x="20591" y="1525651"/>
                  <a:pt x="0" y="1505061"/>
                  <a:pt x="0" y="1479699"/>
                </a:cubicBezTo>
                <a:lnTo>
                  <a:pt x="0" y="45953"/>
                </a:lnTo>
                <a:cubicBezTo>
                  <a:pt x="0" y="20591"/>
                  <a:pt x="20591" y="0"/>
                  <a:pt x="45953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8505392" y="7512113"/>
            <a:ext cx="7168724" cy="3216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09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总体评价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505392" y="7971647"/>
            <a:ext cx="7145747" cy="597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47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尽管存在局限，ResNet仍是</a:t>
            </a:r>
            <a:r>
              <a:rPr lang="en-US" sz="1447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深度学习里程碑</a:t>
            </a:r>
            <a:r>
              <a:rPr lang="en-US" sz="1447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。它</a:t>
            </a:r>
            <a:r>
              <a:rPr lang="en-US" sz="1447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系统性地解决了深度网络退化问题</a:t>
            </a:r>
            <a:r>
              <a:rPr lang="en-US" sz="1447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，为后续更深、更强的网络架构铺平了道路。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5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09224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64824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未来工作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改进方向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33400" y="1981200"/>
            <a:ext cx="4851400" cy="3581400"/>
          </a:xfrm>
          <a:custGeom>
            <a:avLst/>
            <a:gdLst/>
            <a:ahLst/>
            <a:cxnLst/>
            <a:rect l="l" t="t" r="r" b="b"/>
            <a:pathLst>
              <a:path w="4851400" h="3581400">
                <a:moveTo>
                  <a:pt x="50784" y="0"/>
                </a:moveTo>
                <a:lnTo>
                  <a:pt x="4800616" y="0"/>
                </a:lnTo>
                <a:cubicBezTo>
                  <a:pt x="4828663" y="0"/>
                  <a:pt x="4851400" y="22737"/>
                  <a:pt x="4851400" y="50784"/>
                </a:cubicBezTo>
                <a:lnTo>
                  <a:pt x="4851400" y="3530616"/>
                </a:lnTo>
                <a:cubicBezTo>
                  <a:pt x="4851400" y="3558663"/>
                  <a:pt x="4828663" y="3581400"/>
                  <a:pt x="4800616" y="3581400"/>
                </a:cubicBezTo>
                <a:lnTo>
                  <a:pt x="50784" y="3581400"/>
                </a:lnTo>
                <a:cubicBezTo>
                  <a:pt x="22737" y="3581400"/>
                  <a:pt x="0" y="3558663"/>
                  <a:pt x="0" y="3530616"/>
                </a:cubicBezTo>
                <a:lnTo>
                  <a:pt x="0" y="50784"/>
                </a:lnTo>
                <a:cubicBezTo>
                  <a:pt x="0" y="22737"/>
                  <a:pt x="22737" y="0"/>
                  <a:pt x="50784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33400" y="1981200"/>
            <a:ext cx="50800" cy="3581400"/>
          </a:xfrm>
          <a:custGeom>
            <a:avLst/>
            <a:gdLst/>
            <a:ahLst/>
            <a:cxnLst/>
            <a:rect l="l" t="t" r="r" b="b"/>
            <a:pathLst>
              <a:path w="50800" h="3581400">
                <a:moveTo>
                  <a:pt x="50800" y="0"/>
                </a:moveTo>
                <a:lnTo>
                  <a:pt x="50800" y="0"/>
                </a:lnTo>
                <a:lnTo>
                  <a:pt x="50800" y="3581400"/>
                </a:lnTo>
                <a:lnTo>
                  <a:pt x="50800" y="3581400"/>
                </a:lnTo>
                <a:cubicBezTo>
                  <a:pt x="22763" y="3581400"/>
                  <a:pt x="0" y="3558637"/>
                  <a:pt x="0" y="3530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9" name="Shape 7"/>
          <p:cNvSpPr/>
          <p:nvPr/>
        </p:nvSpPr>
        <p:spPr>
          <a:xfrm>
            <a:off x="863600" y="2286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0" name="Text 8"/>
          <p:cNvSpPr/>
          <p:nvPr/>
        </p:nvSpPr>
        <p:spPr>
          <a:xfrm>
            <a:off x="800100" y="2286000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625600" y="2387600"/>
            <a:ext cx="1981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更大规模复现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63600" y="3098800"/>
            <a:ext cx="4318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ImageNet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等更大规模数据集上复现实验，验证残差学习的普适性和可扩展性。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27100" y="4196234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123468" y="92631"/>
                </a:moveTo>
                <a:cubicBezTo>
                  <a:pt x="128429" y="97592"/>
                  <a:pt x="128429" y="105648"/>
                  <a:pt x="123468" y="110609"/>
                </a:cubicBezTo>
                <a:lnTo>
                  <a:pt x="47268" y="186809"/>
                </a:lnTo>
                <a:cubicBezTo>
                  <a:pt x="42307" y="191770"/>
                  <a:pt x="34250" y="191770"/>
                  <a:pt x="29289" y="186809"/>
                </a:cubicBezTo>
                <a:cubicBezTo>
                  <a:pt x="24328" y="181848"/>
                  <a:pt x="24328" y="173792"/>
                  <a:pt x="29289" y="168831"/>
                </a:cubicBezTo>
                <a:lnTo>
                  <a:pt x="96520" y="101600"/>
                </a:lnTo>
                <a:lnTo>
                  <a:pt x="29329" y="34369"/>
                </a:lnTo>
                <a:cubicBezTo>
                  <a:pt x="24368" y="29408"/>
                  <a:pt x="24368" y="21352"/>
                  <a:pt x="29329" y="16391"/>
                </a:cubicBezTo>
                <a:cubicBezTo>
                  <a:pt x="34290" y="11430"/>
                  <a:pt x="42347" y="11430"/>
                  <a:pt x="47308" y="16391"/>
                </a:cubicBezTo>
                <a:lnTo>
                  <a:pt x="123507" y="92591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4" name="Text 12"/>
          <p:cNvSpPr/>
          <p:nvPr/>
        </p:nvSpPr>
        <p:spPr>
          <a:xfrm>
            <a:off x="1219200" y="4145434"/>
            <a:ext cx="187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ImageNet 完整复现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927100" y="4602634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123468" y="92631"/>
                </a:moveTo>
                <a:cubicBezTo>
                  <a:pt x="128429" y="97592"/>
                  <a:pt x="128429" y="105648"/>
                  <a:pt x="123468" y="110609"/>
                </a:cubicBezTo>
                <a:lnTo>
                  <a:pt x="47268" y="186809"/>
                </a:lnTo>
                <a:cubicBezTo>
                  <a:pt x="42307" y="191770"/>
                  <a:pt x="34250" y="191770"/>
                  <a:pt x="29289" y="186809"/>
                </a:cubicBezTo>
                <a:cubicBezTo>
                  <a:pt x="24328" y="181848"/>
                  <a:pt x="24328" y="173792"/>
                  <a:pt x="29289" y="168831"/>
                </a:cubicBezTo>
                <a:lnTo>
                  <a:pt x="96520" y="101600"/>
                </a:lnTo>
                <a:lnTo>
                  <a:pt x="29329" y="34369"/>
                </a:lnTo>
                <a:cubicBezTo>
                  <a:pt x="24368" y="29408"/>
                  <a:pt x="24368" y="21352"/>
                  <a:pt x="29329" y="16391"/>
                </a:cubicBezTo>
                <a:cubicBezTo>
                  <a:pt x="34290" y="11430"/>
                  <a:pt x="42347" y="11430"/>
                  <a:pt x="47308" y="16391"/>
                </a:cubicBezTo>
                <a:lnTo>
                  <a:pt x="123507" y="92591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6" name="Text 14"/>
          <p:cNvSpPr/>
          <p:nvPr/>
        </p:nvSpPr>
        <p:spPr>
          <a:xfrm>
            <a:off x="1219200" y="4551834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跨数据集验证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927100" y="5009034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123468" y="92631"/>
                </a:moveTo>
                <a:cubicBezTo>
                  <a:pt x="128429" y="97592"/>
                  <a:pt x="128429" y="105648"/>
                  <a:pt x="123468" y="110609"/>
                </a:cubicBezTo>
                <a:lnTo>
                  <a:pt x="47268" y="186809"/>
                </a:lnTo>
                <a:cubicBezTo>
                  <a:pt x="42307" y="191770"/>
                  <a:pt x="34250" y="191770"/>
                  <a:pt x="29289" y="186809"/>
                </a:cubicBezTo>
                <a:cubicBezTo>
                  <a:pt x="24328" y="181848"/>
                  <a:pt x="24328" y="173792"/>
                  <a:pt x="29289" y="168831"/>
                </a:cubicBezTo>
                <a:lnTo>
                  <a:pt x="96520" y="101600"/>
                </a:lnTo>
                <a:lnTo>
                  <a:pt x="29329" y="34369"/>
                </a:lnTo>
                <a:cubicBezTo>
                  <a:pt x="24368" y="29408"/>
                  <a:pt x="24368" y="21352"/>
                  <a:pt x="29329" y="16391"/>
                </a:cubicBezTo>
                <a:cubicBezTo>
                  <a:pt x="34290" y="11430"/>
                  <a:pt x="42347" y="11430"/>
                  <a:pt x="47308" y="16391"/>
                </a:cubicBezTo>
                <a:lnTo>
                  <a:pt x="123507" y="92591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8" name="Text 16"/>
          <p:cNvSpPr/>
          <p:nvPr/>
        </p:nvSpPr>
        <p:spPr>
          <a:xfrm>
            <a:off x="1219200" y="4958234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更大深度探索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715000" y="1981200"/>
            <a:ext cx="4851400" cy="3581400"/>
          </a:xfrm>
          <a:custGeom>
            <a:avLst/>
            <a:gdLst/>
            <a:ahLst/>
            <a:cxnLst/>
            <a:rect l="l" t="t" r="r" b="b"/>
            <a:pathLst>
              <a:path w="4851400" h="3581400">
                <a:moveTo>
                  <a:pt x="50784" y="0"/>
                </a:moveTo>
                <a:lnTo>
                  <a:pt x="4800616" y="0"/>
                </a:lnTo>
                <a:cubicBezTo>
                  <a:pt x="4828663" y="0"/>
                  <a:pt x="4851400" y="22737"/>
                  <a:pt x="4851400" y="50784"/>
                </a:cubicBezTo>
                <a:lnTo>
                  <a:pt x="4851400" y="3530616"/>
                </a:lnTo>
                <a:cubicBezTo>
                  <a:pt x="4851400" y="3558663"/>
                  <a:pt x="4828663" y="3581400"/>
                  <a:pt x="4800616" y="3581400"/>
                </a:cubicBezTo>
                <a:lnTo>
                  <a:pt x="50784" y="3581400"/>
                </a:lnTo>
                <a:cubicBezTo>
                  <a:pt x="22737" y="3581400"/>
                  <a:pt x="0" y="3558663"/>
                  <a:pt x="0" y="3530616"/>
                </a:cubicBezTo>
                <a:lnTo>
                  <a:pt x="0" y="50784"/>
                </a:lnTo>
                <a:cubicBezTo>
                  <a:pt x="0" y="22737"/>
                  <a:pt x="22737" y="0"/>
                  <a:pt x="50784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5715000" y="1981200"/>
            <a:ext cx="50800" cy="3581400"/>
          </a:xfrm>
          <a:custGeom>
            <a:avLst/>
            <a:gdLst/>
            <a:ahLst/>
            <a:cxnLst/>
            <a:rect l="l" t="t" r="r" b="b"/>
            <a:pathLst>
              <a:path w="50800" h="3581400">
                <a:moveTo>
                  <a:pt x="50800" y="0"/>
                </a:moveTo>
                <a:lnTo>
                  <a:pt x="50800" y="0"/>
                </a:lnTo>
                <a:lnTo>
                  <a:pt x="50800" y="3581400"/>
                </a:lnTo>
                <a:lnTo>
                  <a:pt x="50800" y="3581400"/>
                </a:lnTo>
                <a:cubicBezTo>
                  <a:pt x="22763" y="3581400"/>
                  <a:pt x="0" y="3558637"/>
                  <a:pt x="0" y="3530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1" name="Shape 19"/>
          <p:cNvSpPr/>
          <p:nvPr/>
        </p:nvSpPr>
        <p:spPr>
          <a:xfrm>
            <a:off x="6045200" y="2286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2" name="Text 20"/>
          <p:cNvSpPr/>
          <p:nvPr/>
        </p:nvSpPr>
        <p:spPr>
          <a:xfrm>
            <a:off x="5981700" y="2286000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807200" y="2387600"/>
            <a:ext cx="167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变体与增强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045200" y="3098800"/>
            <a:ext cx="4318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系统比较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shortcut变体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，结合现代正则化技术，探索最优配置。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108700" y="4196234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123468" y="92631"/>
                </a:moveTo>
                <a:cubicBezTo>
                  <a:pt x="128429" y="97592"/>
                  <a:pt x="128429" y="105648"/>
                  <a:pt x="123468" y="110609"/>
                </a:cubicBezTo>
                <a:lnTo>
                  <a:pt x="47268" y="186809"/>
                </a:lnTo>
                <a:cubicBezTo>
                  <a:pt x="42307" y="191770"/>
                  <a:pt x="34250" y="191770"/>
                  <a:pt x="29289" y="186809"/>
                </a:cubicBezTo>
                <a:cubicBezTo>
                  <a:pt x="24328" y="181848"/>
                  <a:pt x="24328" y="173792"/>
                  <a:pt x="29289" y="168831"/>
                </a:cubicBezTo>
                <a:lnTo>
                  <a:pt x="96520" y="101600"/>
                </a:lnTo>
                <a:lnTo>
                  <a:pt x="29329" y="34369"/>
                </a:lnTo>
                <a:cubicBezTo>
                  <a:pt x="24368" y="29408"/>
                  <a:pt x="24368" y="21352"/>
                  <a:pt x="29329" y="16391"/>
                </a:cubicBezTo>
                <a:cubicBezTo>
                  <a:pt x="34290" y="11430"/>
                  <a:pt x="42347" y="11430"/>
                  <a:pt x="47308" y="16391"/>
                </a:cubicBezTo>
                <a:lnTo>
                  <a:pt x="123507" y="92591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6" name="Text 24"/>
          <p:cNvSpPr/>
          <p:nvPr/>
        </p:nvSpPr>
        <p:spPr>
          <a:xfrm>
            <a:off x="6400800" y="4145434"/>
            <a:ext cx="182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Option A/B/C 对比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108700" y="4602634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123468" y="92631"/>
                </a:moveTo>
                <a:cubicBezTo>
                  <a:pt x="128429" y="97592"/>
                  <a:pt x="128429" y="105648"/>
                  <a:pt x="123468" y="110609"/>
                </a:cubicBezTo>
                <a:lnTo>
                  <a:pt x="47268" y="186809"/>
                </a:lnTo>
                <a:cubicBezTo>
                  <a:pt x="42307" y="191770"/>
                  <a:pt x="34250" y="191770"/>
                  <a:pt x="29289" y="186809"/>
                </a:cubicBezTo>
                <a:cubicBezTo>
                  <a:pt x="24328" y="181848"/>
                  <a:pt x="24328" y="173792"/>
                  <a:pt x="29289" y="168831"/>
                </a:cubicBezTo>
                <a:lnTo>
                  <a:pt x="96520" y="101600"/>
                </a:lnTo>
                <a:lnTo>
                  <a:pt x="29329" y="34369"/>
                </a:lnTo>
                <a:cubicBezTo>
                  <a:pt x="24368" y="29408"/>
                  <a:pt x="24368" y="21352"/>
                  <a:pt x="29329" y="16391"/>
                </a:cubicBezTo>
                <a:cubicBezTo>
                  <a:pt x="34290" y="11430"/>
                  <a:pt x="42347" y="11430"/>
                  <a:pt x="47308" y="16391"/>
                </a:cubicBezTo>
                <a:lnTo>
                  <a:pt x="123507" y="92591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8" name="Text 26"/>
          <p:cNvSpPr/>
          <p:nvPr/>
        </p:nvSpPr>
        <p:spPr>
          <a:xfrm>
            <a:off x="6400800" y="4551834"/>
            <a:ext cx="242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Dropout/Label Smooth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08700" y="5009034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123468" y="92631"/>
                </a:moveTo>
                <a:cubicBezTo>
                  <a:pt x="128429" y="97592"/>
                  <a:pt x="128429" y="105648"/>
                  <a:pt x="123468" y="110609"/>
                </a:cubicBezTo>
                <a:lnTo>
                  <a:pt x="47268" y="186809"/>
                </a:lnTo>
                <a:cubicBezTo>
                  <a:pt x="42307" y="191770"/>
                  <a:pt x="34250" y="191770"/>
                  <a:pt x="29289" y="186809"/>
                </a:cubicBezTo>
                <a:cubicBezTo>
                  <a:pt x="24328" y="181848"/>
                  <a:pt x="24328" y="173792"/>
                  <a:pt x="29289" y="168831"/>
                </a:cubicBezTo>
                <a:lnTo>
                  <a:pt x="96520" y="101600"/>
                </a:lnTo>
                <a:lnTo>
                  <a:pt x="29329" y="34369"/>
                </a:lnTo>
                <a:cubicBezTo>
                  <a:pt x="24368" y="29408"/>
                  <a:pt x="24368" y="21352"/>
                  <a:pt x="29329" y="16391"/>
                </a:cubicBezTo>
                <a:cubicBezTo>
                  <a:pt x="34290" y="11430"/>
                  <a:pt x="42347" y="11430"/>
                  <a:pt x="47308" y="16391"/>
                </a:cubicBezTo>
                <a:lnTo>
                  <a:pt x="123507" y="92591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0" name="Text 28"/>
          <p:cNvSpPr/>
          <p:nvPr/>
        </p:nvSpPr>
        <p:spPr>
          <a:xfrm>
            <a:off x="6400800" y="4958234"/>
            <a:ext cx="1498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数据增强策略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0896600" y="1981200"/>
            <a:ext cx="4851400" cy="3581400"/>
          </a:xfrm>
          <a:custGeom>
            <a:avLst/>
            <a:gdLst/>
            <a:ahLst/>
            <a:cxnLst/>
            <a:rect l="l" t="t" r="r" b="b"/>
            <a:pathLst>
              <a:path w="4851400" h="3581400">
                <a:moveTo>
                  <a:pt x="50784" y="0"/>
                </a:moveTo>
                <a:lnTo>
                  <a:pt x="4800616" y="0"/>
                </a:lnTo>
                <a:cubicBezTo>
                  <a:pt x="4828663" y="0"/>
                  <a:pt x="4851400" y="22737"/>
                  <a:pt x="4851400" y="50784"/>
                </a:cubicBezTo>
                <a:lnTo>
                  <a:pt x="4851400" y="3530616"/>
                </a:lnTo>
                <a:cubicBezTo>
                  <a:pt x="4851400" y="3558663"/>
                  <a:pt x="4828663" y="3581400"/>
                  <a:pt x="4800616" y="3581400"/>
                </a:cubicBezTo>
                <a:lnTo>
                  <a:pt x="50784" y="3581400"/>
                </a:lnTo>
                <a:cubicBezTo>
                  <a:pt x="22737" y="3581400"/>
                  <a:pt x="0" y="3558663"/>
                  <a:pt x="0" y="3530616"/>
                </a:cubicBezTo>
                <a:lnTo>
                  <a:pt x="0" y="50784"/>
                </a:lnTo>
                <a:cubicBezTo>
                  <a:pt x="0" y="22737"/>
                  <a:pt x="22737" y="0"/>
                  <a:pt x="50784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10896600" y="1981200"/>
            <a:ext cx="50800" cy="3581400"/>
          </a:xfrm>
          <a:custGeom>
            <a:avLst/>
            <a:gdLst/>
            <a:ahLst/>
            <a:cxnLst/>
            <a:rect l="l" t="t" r="r" b="b"/>
            <a:pathLst>
              <a:path w="50800" h="3581400">
                <a:moveTo>
                  <a:pt x="50800" y="0"/>
                </a:moveTo>
                <a:lnTo>
                  <a:pt x="50800" y="0"/>
                </a:lnTo>
                <a:lnTo>
                  <a:pt x="50800" y="3581400"/>
                </a:lnTo>
                <a:lnTo>
                  <a:pt x="50800" y="3581400"/>
                </a:lnTo>
                <a:cubicBezTo>
                  <a:pt x="22763" y="3581400"/>
                  <a:pt x="0" y="3558637"/>
                  <a:pt x="0" y="3530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3" name="Shape 31"/>
          <p:cNvSpPr/>
          <p:nvPr/>
        </p:nvSpPr>
        <p:spPr>
          <a:xfrm>
            <a:off x="11226800" y="2286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4" name="Text 32"/>
          <p:cNvSpPr/>
          <p:nvPr/>
        </p:nvSpPr>
        <p:spPr>
          <a:xfrm>
            <a:off x="11163300" y="2286000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1988800" y="2387600"/>
            <a:ext cx="167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统计可信度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226800" y="3098800"/>
            <a:ext cx="4318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多随机种子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显著性检验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，提升实验的统计可信度。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1290300" y="4196234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123468" y="92631"/>
                </a:moveTo>
                <a:cubicBezTo>
                  <a:pt x="128429" y="97592"/>
                  <a:pt x="128429" y="105648"/>
                  <a:pt x="123468" y="110609"/>
                </a:cubicBezTo>
                <a:lnTo>
                  <a:pt x="47268" y="186809"/>
                </a:lnTo>
                <a:cubicBezTo>
                  <a:pt x="42307" y="191770"/>
                  <a:pt x="34250" y="191770"/>
                  <a:pt x="29289" y="186809"/>
                </a:cubicBezTo>
                <a:cubicBezTo>
                  <a:pt x="24328" y="181848"/>
                  <a:pt x="24328" y="173792"/>
                  <a:pt x="29289" y="168831"/>
                </a:cubicBezTo>
                <a:lnTo>
                  <a:pt x="96520" y="101600"/>
                </a:lnTo>
                <a:lnTo>
                  <a:pt x="29329" y="34369"/>
                </a:lnTo>
                <a:cubicBezTo>
                  <a:pt x="24368" y="29408"/>
                  <a:pt x="24368" y="21352"/>
                  <a:pt x="29329" y="16391"/>
                </a:cubicBezTo>
                <a:cubicBezTo>
                  <a:pt x="34290" y="11430"/>
                  <a:pt x="42347" y="11430"/>
                  <a:pt x="47308" y="16391"/>
                </a:cubicBezTo>
                <a:lnTo>
                  <a:pt x="123507" y="92591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8" name="Text 36"/>
          <p:cNvSpPr/>
          <p:nvPr/>
        </p:nvSpPr>
        <p:spPr>
          <a:xfrm>
            <a:off x="11582400" y="4145434"/>
            <a:ext cx="153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多随机种子 (≥5)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1290300" y="4602634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123468" y="92631"/>
                </a:moveTo>
                <a:cubicBezTo>
                  <a:pt x="128429" y="97592"/>
                  <a:pt x="128429" y="105648"/>
                  <a:pt x="123468" y="110609"/>
                </a:cubicBezTo>
                <a:lnTo>
                  <a:pt x="47268" y="186809"/>
                </a:lnTo>
                <a:cubicBezTo>
                  <a:pt x="42307" y="191770"/>
                  <a:pt x="34250" y="191770"/>
                  <a:pt x="29289" y="186809"/>
                </a:cubicBezTo>
                <a:cubicBezTo>
                  <a:pt x="24328" y="181848"/>
                  <a:pt x="24328" y="173792"/>
                  <a:pt x="29289" y="168831"/>
                </a:cubicBezTo>
                <a:lnTo>
                  <a:pt x="96520" y="101600"/>
                </a:lnTo>
                <a:lnTo>
                  <a:pt x="29329" y="34369"/>
                </a:lnTo>
                <a:cubicBezTo>
                  <a:pt x="24368" y="29408"/>
                  <a:pt x="24368" y="21352"/>
                  <a:pt x="29329" y="16391"/>
                </a:cubicBezTo>
                <a:cubicBezTo>
                  <a:pt x="34290" y="11430"/>
                  <a:pt x="42347" y="11430"/>
                  <a:pt x="47308" y="16391"/>
                </a:cubicBezTo>
                <a:lnTo>
                  <a:pt x="123507" y="92591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0" name="Text 38"/>
          <p:cNvSpPr/>
          <p:nvPr/>
        </p:nvSpPr>
        <p:spPr>
          <a:xfrm>
            <a:off x="11582400" y="4551834"/>
            <a:ext cx="128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t-test 显著性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1290300" y="5009034"/>
            <a:ext cx="127000" cy="203200"/>
          </a:xfrm>
          <a:custGeom>
            <a:avLst/>
            <a:gdLst/>
            <a:ahLst/>
            <a:cxnLst/>
            <a:rect l="l" t="t" r="r" b="b"/>
            <a:pathLst>
              <a:path w="127000" h="203200">
                <a:moveTo>
                  <a:pt x="123468" y="92631"/>
                </a:moveTo>
                <a:cubicBezTo>
                  <a:pt x="128429" y="97592"/>
                  <a:pt x="128429" y="105648"/>
                  <a:pt x="123468" y="110609"/>
                </a:cubicBezTo>
                <a:lnTo>
                  <a:pt x="47268" y="186809"/>
                </a:lnTo>
                <a:cubicBezTo>
                  <a:pt x="42307" y="191770"/>
                  <a:pt x="34250" y="191770"/>
                  <a:pt x="29289" y="186809"/>
                </a:cubicBezTo>
                <a:cubicBezTo>
                  <a:pt x="24328" y="181848"/>
                  <a:pt x="24328" y="173792"/>
                  <a:pt x="29289" y="168831"/>
                </a:cubicBezTo>
                <a:lnTo>
                  <a:pt x="96520" y="101600"/>
                </a:lnTo>
                <a:lnTo>
                  <a:pt x="29329" y="34369"/>
                </a:lnTo>
                <a:cubicBezTo>
                  <a:pt x="24368" y="29408"/>
                  <a:pt x="24368" y="21352"/>
                  <a:pt x="29329" y="16391"/>
                </a:cubicBezTo>
                <a:cubicBezTo>
                  <a:pt x="34290" y="11430"/>
                  <a:pt x="42347" y="11430"/>
                  <a:pt x="47308" y="16391"/>
                </a:cubicBezTo>
                <a:lnTo>
                  <a:pt x="123507" y="92591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2" name="Text 40"/>
          <p:cNvSpPr/>
          <p:nvPr/>
        </p:nvSpPr>
        <p:spPr>
          <a:xfrm>
            <a:off x="11582400" y="4958234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置信区间报告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13080" y="5826914"/>
            <a:ext cx="15224760" cy="2804160"/>
          </a:xfrm>
          <a:custGeom>
            <a:avLst/>
            <a:gdLst/>
            <a:ahLst/>
            <a:cxnLst/>
            <a:rect l="l" t="t" r="r" b="b"/>
            <a:pathLst>
              <a:path w="15224760" h="2804160">
                <a:moveTo>
                  <a:pt x="50811" y="0"/>
                </a:moveTo>
                <a:lnTo>
                  <a:pt x="15173949" y="0"/>
                </a:lnTo>
                <a:cubicBezTo>
                  <a:pt x="15202011" y="0"/>
                  <a:pt x="15224760" y="22749"/>
                  <a:pt x="15224760" y="50811"/>
                </a:cubicBezTo>
                <a:lnTo>
                  <a:pt x="15224760" y="2753349"/>
                </a:lnTo>
                <a:cubicBezTo>
                  <a:pt x="15224760" y="2781411"/>
                  <a:pt x="15202011" y="2804160"/>
                  <a:pt x="15173949" y="2804160"/>
                </a:cubicBezTo>
                <a:lnTo>
                  <a:pt x="50811" y="2804160"/>
                </a:lnTo>
                <a:cubicBezTo>
                  <a:pt x="22749" y="2804160"/>
                  <a:pt x="0" y="2781411"/>
                  <a:pt x="0" y="2753349"/>
                </a:cubicBezTo>
                <a:lnTo>
                  <a:pt x="0" y="50811"/>
                </a:lnTo>
                <a:cubicBezTo>
                  <a:pt x="0" y="22768"/>
                  <a:pt x="22768" y="0"/>
                  <a:pt x="50811" y="0"/>
                </a:cubicBezTo>
                <a:close/>
              </a:path>
            </a:pathLst>
          </a:custGeom>
          <a:solidFill>
            <a:srgbClr val="3C8082">
              <a:alpha val="5098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822960" y="6136804"/>
            <a:ext cx="14757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研究路线图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2125345" y="6771642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3C8082">
              <a:alpha val="20000"/>
            </a:srgbClr>
          </a:solidFill>
          <a:ln w="50800">
            <a:solidFill>
              <a:srgbClr val="3C8082"/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2372995" y="7000242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7" name="Text 45"/>
          <p:cNvSpPr/>
          <p:nvPr/>
        </p:nvSpPr>
        <p:spPr>
          <a:xfrm>
            <a:off x="765810" y="7660642"/>
            <a:ext cx="347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数据规模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78510" y="8067042"/>
            <a:ext cx="345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更大更复杂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227830" y="73812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0" name="Shape 48"/>
          <p:cNvSpPr/>
          <p:nvPr/>
        </p:nvSpPr>
        <p:spPr>
          <a:xfrm>
            <a:off x="5873115" y="6771642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D85D3C">
              <a:alpha val="20000"/>
            </a:srgbClr>
          </a:solidFill>
          <a:ln w="50800">
            <a:solidFill>
              <a:srgbClr val="D85D3C"/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6063615" y="7000242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52" name="Text 50"/>
          <p:cNvSpPr/>
          <p:nvPr/>
        </p:nvSpPr>
        <p:spPr>
          <a:xfrm>
            <a:off x="4513580" y="7660642"/>
            <a:ext cx="347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结构优化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4526280" y="8067042"/>
            <a:ext cx="345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变体与增强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975600" y="73812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5" name="Shape 53"/>
          <p:cNvSpPr/>
          <p:nvPr/>
        </p:nvSpPr>
        <p:spPr>
          <a:xfrm>
            <a:off x="9620885" y="6771642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3C8082">
              <a:alpha val="20000"/>
            </a:srgbClr>
          </a:solidFill>
          <a:ln w="50800">
            <a:solidFill>
              <a:srgbClr val="3C8082"/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9849485" y="70002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9050" y="19050"/>
                </a:moveTo>
                <a:cubicBezTo>
                  <a:pt x="29587" y="19050"/>
                  <a:pt x="38100" y="27563"/>
                  <a:pt x="38100" y="38100"/>
                </a:cubicBezTo>
                <a:lnTo>
                  <a:pt x="38100" y="238125"/>
                </a:lnTo>
                <a:cubicBezTo>
                  <a:pt x="38100" y="243364"/>
                  <a:pt x="42386" y="247650"/>
                  <a:pt x="47625" y="247650"/>
                </a:cubicBezTo>
                <a:lnTo>
                  <a:pt x="285750" y="247650"/>
                </a:lnTo>
                <a:cubicBezTo>
                  <a:pt x="296287" y="247650"/>
                  <a:pt x="304800" y="256163"/>
                  <a:pt x="304800" y="266700"/>
                </a:cubicBezTo>
                <a:cubicBezTo>
                  <a:pt x="304800" y="277237"/>
                  <a:pt x="296287" y="285750"/>
                  <a:pt x="285750" y="285750"/>
                </a:cubicBezTo>
                <a:lnTo>
                  <a:pt x="47625" y="285750"/>
                </a:lnTo>
                <a:cubicBezTo>
                  <a:pt x="21312" y="285750"/>
                  <a:pt x="0" y="264438"/>
                  <a:pt x="0" y="238125"/>
                </a:cubicBezTo>
                <a:lnTo>
                  <a:pt x="0" y="38100"/>
                </a:lnTo>
                <a:cubicBezTo>
                  <a:pt x="0" y="27563"/>
                  <a:pt x="8513" y="19050"/>
                  <a:pt x="19050" y="19050"/>
                </a:cubicBezTo>
                <a:close/>
                <a:moveTo>
                  <a:pt x="76200" y="57150"/>
                </a:moveTo>
                <a:cubicBezTo>
                  <a:pt x="76200" y="46613"/>
                  <a:pt x="84713" y="38100"/>
                  <a:pt x="95250" y="38100"/>
                </a:cubicBezTo>
                <a:lnTo>
                  <a:pt x="209550" y="38100"/>
                </a:lnTo>
                <a:cubicBezTo>
                  <a:pt x="220087" y="38100"/>
                  <a:pt x="228600" y="46613"/>
                  <a:pt x="228600" y="57150"/>
                </a:cubicBezTo>
                <a:cubicBezTo>
                  <a:pt x="228600" y="67687"/>
                  <a:pt x="220087" y="76200"/>
                  <a:pt x="209550" y="76200"/>
                </a:cubicBezTo>
                <a:lnTo>
                  <a:pt x="95250" y="76200"/>
                </a:lnTo>
                <a:cubicBezTo>
                  <a:pt x="84713" y="76200"/>
                  <a:pt x="76200" y="67687"/>
                  <a:pt x="76200" y="57150"/>
                </a:cubicBezTo>
                <a:close/>
                <a:moveTo>
                  <a:pt x="95250" y="104775"/>
                </a:moveTo>
                <a:lnTo>
                  <a:pt x="171450" y="104775"/>
                </a:lnTo>
                <a:cubicBezTo>
                  <a:pt x="181987" y="104775"/>
                  <a:pt x="190500" y="113288"/>
                  <a:pt x="190500" y="123825"/>
                </a:cubicBezTo>
                <a:cubicBezTo>
                  <a:pt x="190500" y="134362"/>
                  <a:pt x="181987" y="142875"/>
                  <a:pt x="171450" y="142875"/>
                </a:cubicBezTo>
                <a:lnTo>
                  <a:pt x="95250" y="142875"/>
                </a:lnTo>
                <a:cubicBezTo>
                  <a:pt x="84713" y="142875"/>
                  <a:pt x="76200" y="134362"/>
                  <a:pt x="76200" y="123825"/>
                </a:cubicBezTo>
                <a:cubicBezTo>
                  <a:pt x="76200" y="113288"/>
                  <a:pt x="84713" y="104775"/>
                  <a:pt x="95250" y="104775"/>
                </a:cubicBezTo>
                <a:close/>
                <a:moveTo>
                  <a:pt x="95250" y="171450"/>
                </a:moveTo>
                <a:lnTo>
                  <a:pt x="247650" y="171450"/>
                </a:lnTo>
                <a:cubicBezTo>
                  <a:pt x="258187" y="171450"/>
                  <a:pt x="266700" y="179963"/>
                  <a:pt x="266700" y="190500"/>
                </a:cubicBezTo>
                <a:cubicBezTo>
                  <a:pt x="266700" y="201037"/>
                  <a:pt x="258187" y="209550"/>
                  <a:pt x="247650" y="209550"/>
                </a:cubicBezTo>
                <a:lnTo>
                  <a:pt x="95250" y="209550"/>
                </a:lnTo>
                <a:cubicBezTo>
                  <a:pt x="84713" y="209550"/>
                  <a:pt x="76200" y="201037"/>
                  <a:pt x="76200" y="190500"/>
                </a:cubicBezTo>
                <a:cubicBezTo>
                  <a:pt x="76200" y="179963"/>
                  <a:pt x="84713" y="171450"/>
                  <a:pt x="95250" y="17145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7" name="Text 55"/>
          <p:cNvSpPr/>
          <p:nvPr/>
        </p:nvSpPr>
        <p:spPr>
          <a:xfrm>
            <a:off x="8261350" y="7660642"/>
            <a:ext cx="347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统计严谨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274050" y="8067042"/>
            <a:ext cx="345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显著性验证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1723370" y="73812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0" name="Shape 58"/>
          <p:cNvSpPr/>
          <p:nvPr/>
        </p:nvSpPr>
        <p:spPr>
          <a:xfrm>
            <a:off x="13368655" y="6771642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D85D3C">
              <a:alpha val="20000"/>
            </a:srgbClr>
          </a:solidFill>
          <a:ln w="50800">
            <a:solidFill>
              <a:srgbClr val="D85D3C"/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13597255" y="70002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62" name="Text 60"/>
          <p:cNvSpPr/>
          <p:nvPr/>
        </p:nvSpPr>
        <p:spPr>
          <a:xfrm>
            <a:off x="12009120" y="7660642"/>
            <a:ext cx="347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结论可靠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2021820" y="8067042"/>
            <a:ext cx="345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科学可信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724b3ffd0a6b093e48320d7324884d57923b8ad2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2216" b="2216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3C8082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13080" y="897888"/>
            <a:ext cx="3388360" cy="518160"/>
          </a:xfrm>
          <a:custGeom>
            <a:avLst/>
            <a:gdLst/>
            <a:ahLst/>
            <a:cxnLst/>
            <a:rect l="l" t="t" r="r" b="b"/>
            <a:pathLst>
              <a:path w="3388360" h="518160">
                <a:moveTo>
                  <a:pt x="50800" y="0"/>
                </a:moveTo>
                <a:lnTo>
                  <a:pt x="3337560" y="0"/>
                </a:lnTo>
                <a:cubicBezTo>
                  <a:pt x="3365616" y="0"/>
                  <a:pt x="3388360" y="22744"/>
                  <a:pt x="3388360" y="50800"/>
                </a:cubicBezTo>
                <a:lnTo>
                  <a:pt x="3388360" y="467360"/>
                </a:lnTo>
                <a:cubicBezTo>
                  <a:pt x="3388360" y="495416"/>
                  <a:pt x="3365616" y="518160"/>
                  <a:pt x="3337560" y="518160"/>
                </a:cubicBezTo>
                <a:lnTo>
                  <a:pt x="50800" y="518160"/>
                </a:lnTo>
                <a:cubicBezTo>
                  <a:pt x="22744" y="518160"/>
                  <a:pt x="0" y="495416"/>
                  <a:pt x="0" y="467360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3C8082">
              <a:alpha val="20000"/>
            </a:srgbClr>
          </a:solidFill>
          <a:ln w="10160">
            <a:solidFill>
              <a:srgbClr val="3C808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72160" y="1014735"/>
            <a:ext cx="2967673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16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SUMMARY &amp; TAKEAWAYS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1725935"/>
            <a:ext cx="15621000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6000" b="1" dirty="0" err="1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总结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08000" y="2983235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8" name="Shape 5"/>
          <p:cNvSpPr/>
          <p:nvPr/>
        </p:nvSpPr>
        <p:spPr>
          <a:xfrm>
            <a:off x="513080" y="3851915"/>
            <a:ext cx="4861560" cy="2423160"/>
          </a:xfrm>
          <a:custGeom>
            <a:avLst/>
            <a:gdLst/>
            <a:ahLst/>
            <a:cxnLst/>
            <a:rect l="l" t="t" r="r" b="b"/>
            <a:pathLst>
              <a:path w="4861560" h="2423160">
                <a:moveTo>
                  <a:pt x="50789" y="0"/>
                </a:moveTo>
                <a:lnTo>
                  <a:pt x="4810771" y="0"/>
                </a:lnTo>
                <a:cubicBezTo>
                  <a:pt x="4838821" y="0"/>
                  <a:pt x="4861560" y="22739"/>
                  <a:pt x="4861560" y="50789"/>
                </a:cubicBezTo>
                <a:lnTo>
                  <a:pt x="4861560" y="2372371"/>
                </a:lnTo>
                <a:cubicBezTo>
                  <a:pt x="4861560" y="2400421"/>
                  <a:pt x="4838821" y="2423160"/>
                  <a:pt x="4810771" y="2423160"/>
                </a:cubicBezTo>
                <a:lnTo>
                  <a:pt x="50789" y="2423160"/>
                </a:lnTo>
                <a:cubicBezTo>
                  <a:pt x="22739" y="2423160"/>
                  <a:pt x="0" y="2400421"/>
                  <a:pt x="0" y="2372371"/>
                </a:cubicBezTo>
                <a:lnTo>
                  <a:pt x="0" y="50789"/>
                </a:lnTo>
                <a:cubicBezTo>
                  <a:pt x="0" y="22758"/>
                  <a:pt x="22758" y="0"/>
                  <a:pt x="50789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50196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822960" y="416179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0" name="Shape 7"/>
          <p:cNvSpPr/>
          <p:nvPr/>
        </p:nvSpPr>
        <p:spPr>
          <a:xfrm>
            <a:off x="1032510" y="4339592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1584960" y="4263392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核心发现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22960" y="4974592"/>
            <a:ext cx="43434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残差学习是解决深度网络退化问题的关键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，通过shortcut连接改变梯度传播路径，让深层网络变得可优化。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694680" y="3851915"/>
            <a:ext cx="4861560" cy="2423160"/>
          </a:xfrm>
          <a:custGeom>
            <a:avLst/>
            <a:gdLst/>
            <a:ahLst/>
            <a:cxnLst/>
            <a:rect l="l" t="t" r="r" b="b"/>
            <a:pathLst>
              <a:path w="4861560" h="2423160">
                <a:moveTo>
                  <a:pt x="50789" y="0"/>
                </a:moveTo>
                <a:lnTo>
                  <a:pt x="4810771" y="0"/>
                </a:lnTo>
                <a:cubicBezTo>
                  <a:pt x="4838821" y="0"/>
                  <a:pt x="4861560" y="22739"/>
                  <a:pt x="4861560" y="50789"/>
                </a:cubicBezTo>
                <a:lnTo>
                  <a:pt x="4861560" y="2372371"/>
                </a:lnTo>
                <a:cubicBezTo>
                  <a:pt x="4861560" y="2400421"/>
                  <a:pt x="4838821" y="2423160"/>
                  <a:pt x="4810771" y="2423160"/>
                </a:cubicBezTo>
                <a:lnTo>
                  <a:pt x="50789" y="2423160"/>
                </a:lnTo>
                <a:cubicBezTo>
                  <a:pt x="22739" y="2423160"/>
                  <a:pt x="0" y="2400421"/>
                  <a:pt x="0" y="2372371"/>
                </a:cubicBezTo>
                <a:lnTo>
                  <a:pt x="0" y="50789"/>
                </a:lnTo>
                <a:cubicBezTo>
                  <a:pt x="0" y="22758"/>
                  <a:pt x="22758" y="0"/>
                  <a:pt x="50789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5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004560" y="416179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5" name="Shape 12"/>
          <p:cNvSpPr/>
          <p:nvPr/>
        </p:nvSpPr>
        <p:spPr>
          <a:xfrm>
            <a:off x="6198235" y="4339592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42875" y="0"/>
                </a:moveTo>
                <a:lnTo>
                  <a:pt x="63500" y="0"/>
                </a:lnTo>
                <a:cubicBezTo>
                  <a:pt x="54719" y="0"/>
                  <a:pt x="47625" y="7094"/>
                  <a:pt x="47625" y="15875"/>
                </a:cubicBezTo>
                <a:cubicBezTo>
                  <a:pt x="47625" y="24656"/>
                  <a:pt x="54719" y="31750"/>
                  <a:pt x="63500" y="31750"/>
                </a:cubicBezTo>
                <a:lnTo>
                  <a:pt x="63500" y="106908"/>
                </a:lnTo>
                <a:lnTo>
                  <a:pt x="3721" y="211485"/>
                </a:lnTo>
                <a:cubicBezTo>
                  <a:pt x="1290" y="215801"/>
                  <a:pt x="0" y="220613"/>
                  <a:pt x="0" y="225574"/>
                </a:cubicBezTo>
                <a:cubicBezTo>
                  <a:pt x="0" y="241300"/>
                  <a:pt x="12700" y="254000"/>
                  <a:pt x="28426" y="254000"/>
                </a:cubicBezTo>
                <a:lnTo>
                  <a:pt x="193824" y="254000"/>
                </a:lnTo>
                <a:cubicBezTo>
                  <a:pt x="209500" y="254000"/>
                  <a:pt x="222250" y="241300"/>
                  <a:pt x="222250" y="225574"/>
                </a:cubicBezTo>
                <a:cubicBezTo>
                  <a:pt x="222250" y="220613"/>
                  <a:pt x="220960" y="215751"/>
                  <a:pt x="218529" y="211485"/>
                </a:cubicBezTo>
                <a:lnTo>
                  <a:pt x="158750" y="106908"/>
                </a:lnTo>
                <a:lnTo>
                  <a:pt x="158750" y="31750"/>
                </a:lnTo>
                <a:cubicBezTo>
                  <a:pt x="167531" y="31750"/>
                  <a:pt x="174625" y="24656"/>
                  <a:pt x="174625" y="15875"/>
                </a:cubicBezTo>
                <a:cubicBezTo>
                  <a:pt x="174625" y="7094"/>
                  <a:pt x="167531" y="0"/>
                  <a:pt x="158750" y="0"/>
                </a:cubicBezTo>
                <a:lnTo>
                  <a:pt x="142875" y="0"/>
                </a:lnTo>
                <a:close/>
                <a:moveTo>
                  <a:pt x="95250" y="106908"/>
                </a:moveTo>
                <a:lnTo>
                  <a:pt x="95250" y="31750"/>
                </a:lnTo>
                <a:lnTo>
                  <a:pt x="127000" y="31750"/>
                </a:lnTo>
                <a:lnTo>
                  <a:pt x="127000" y="106908"/>
                </a:lnTo>
                <a:cubicBezTo>
                  <a:pt x="127000" y="112415"/>
                  <a:pt x="128439" y="117872"/>
                  <a:pt x="131167" y="122684"/>
                </a:cubicBezTo>
                <a:lnTo>
                  <a:pt x="151805" y="158750"/>
                </a:lnTo>
                <a:lnTo>
                  <a:pt x="70445" y="158750"/>
                </a:lnTo>
                <a:lnTo>
                  <a:pt x="91083" y="122684"/>
                </a:lnTo>
                <a:cubicBezTo>
                  <a:pt x="93811" y="117872"/>
                  <a:pt x="95250" y="112464"/>
                  <a:pt x="95250" y="1069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6766560" y="4263392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复现验证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004560" y="4974592"/>
            <a:ext cx="43434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我们的CIFAR-10复现实验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完全验证了原论文结论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：Plain-56退化明显，ResNet-56性能最佳，深度带来提升。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0876280" y="3851915"/>
            <a:ext cx="4861560" cy="2423160"/>
          </a:xfrm>
          <a:custGeom>
            <a:avLst/>
            <a:gdLst/>
            <a:ahLst/>
            <a:cxnLst/>
            <a:rect l="l" t="t" r="r" b="b"/>
            <a:pathLst>
              <a:path w="4861560" h="2423160">
                <a:moveTo>
                  <a:pt x="50789" y="0"/>
                </a:moveTo>
                <a:lnTo>
                  <a:pt x="4810771" y="0"/>
                </a:lnTo>
                <a:cubicBezTo>
                  <a:pt x="4838821" y="0"/>
                  <a:pt x="4861560" y="22739"/>
                  <a:pt x="4861560" y="50789"/>
                </a:cubicBezTo>
                <a:lnTo>
                  <a:pt x="4861560" y="2372371"/>
                </a:lnTo>
                <a:cubicBezTo>
                  <a:pt x="4861560" y="2400421"/>
                  <a:pt x="4838821" y="2423160"/>
                  <a:pt x="4810771" y="2423160"/>
                </a:cubicBezTo>
                <a:lnTo>
                  <a:pt x="50789" y="2423160"/>
                </a:lnTo>
                <a:cubicBezTo>
                  <a:pt x="22739" y="2423160"/>
                  <a:pt x="0" y="2400421"/>
                  <a:pt x="0" y="2372371"/>
                </a:cubicBezTo>
                <a:lnTo>
                  <a:pt x="0" y="50789"/>
                </a:lnTo>
                <a:cubicBezTo>
                  <a:pt x="0" y="22758"/>
                  <a:pt x="22758" y="0"/>
                  <a:pt x="50789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50196"/>
              </a:srgbClr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11186160" y="416179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0" name="Shape 17"/>
          <p:cNvSpPr/>
          <p:nvPr/>
        </p:nvSpPr>
        <p:spPr>
          <a:xfrm>
            <a:off x="11363960" y="433959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3500" y="158750"/>
                </a:moveTo>
                <a:lnTo>
                  <a:pt x="12154" y="158750"/>
                </a:lnTo>
                <a:cubicBezTo>
                  <a:pt x="-198" y="158750"/>
                  <a:pt x="-7789" y="145306"/>
                  <a:pt x="-1439" y="134689"/>
                </a:cubicBezTo>
                <a:lnTo>
                  <a:pt x="24805" y="90934"/>
                </a:lnTo>
                <a:cubicBezTo>
                  <a:pt x="29121" y="83741"/>
                  <a:pt x="36860" y="79375"/>
                  <a:pt x="45244" y="79375"/>
                </a:cubicBezTo>
                <a:lnTo>
                  <a:pt x="92373" y="79375"/>
                </a:lnTo>
                <a:cubicBezTo>
                  <a:pt x="130125" y="15429"/>
                  <a:pt x="186432" y="12204"/>
                  <a:pt x="224086" y="17711"/>
                </a:cubicBezTo>
                <a:cubicBezTo>
                  <a:pt x="230436" y="18653"/>
                  <a:pt x="235396" y="23614"/>
                  <a:pt x="236289" y="29914"/>
                </a:cubicBezTo>
                <a:cubicBezTo>
                  <a:pt x="241796" y="67568"/>
                  <a:pt x="238571" y="123875"/>
                  <a:pt x="174625" y="161627"/>
                </a:cubicBezTo>
                <a:lnTo>
                  <a:pt x="174625" y="208756"/>
                </a:lnTo>
                <a:cubicBezTo>
                  <a:pt x="174625" y="217140"/>
                  <a:pt x="170259" y="224879"/>
                  <a:pt x="163066" y="229195"/>
                </a:cubicBezTo>
                <a:lnTo>
                  <a:pt x="119311" y="255439"/>
                </a:lnTo>
                <a:cubicBezTo>
                  <a:pt x="108744" y="261789"/>
                  <a:pt x="95250" y="254149"/>
                  <a:pt x="95250" y="241846"/>
                </a:cubicBezTo>
                <a:lnTo>
                  <a:pt x="95250" y="190500"/>
                </a:lnTo>
                <a:cubicBezTo>
                  <a:pt x="95250" y="172988"/>
                  <a:pt x="81012" y="158750"/>
                  <a:pt x="63500" y="158750"/>
                </a:cubicBezTo>
                <a:lnTo>
                  <a:pt x="63450" y="158750"/>
                </a:lnTo>
                <a:close/>
                <a:moveTo>
                  <a:pt x="198438" y="79375"/>
                </a:moveTo>
                <a:cubicBezTo>
                  <a:pt x="198438" y="66233"/>
                  <a:pt x="187767" y="55563"/>
                  <a:pt x="174625" y="55563"/>
                </a:cubicBezTo>
                <a:cubicBezTo>
                  <a:pt x="161483" y="55563"/>
                  <a:pt x="150813" y="66233"/>
                  <a:pt x="150813" y="79375"/>
                </a:cubicBezTo>
                <a:cubicBezTo>
                  <a:pt x="150813" y="92517"/>
                  <a:pt x="161483" y="103188"/>
                  <a:pt x="174625" y="103188"/>
                </a:cubicBezTo>
                <a:cubicBezTo>
                  <a:pt x="187767" y="103188"/>
                  <a:pt x="198438" y="92517"/>
                  <a:pt x="198438" y="793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8"/>
          <p:cNvSpPr/>
          <p:nvPr/>
        </p:nvSpPr>
        <p:spPr>
          <a:xfrm>
            <a:off x="11948160" y="4263392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范式价值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1186160" y="4974592"/>
            <a:ext cx="43434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ResNet证明了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结构设计可以改变优化路径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，为后续更深、更强的网络架构铺平了道路。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518160" y="6696710"/>
            <a:ext cx="15222220" cy="1544320"/>
          </a:xfrm>
          <a:custGeom>
            <a:avLst/>
            <a:gdLst/>
            <a:ahLst/>
            <a:cxnLst/>
            <a:rect l="l" t="t" r="r" b="b"/>
            <a:pathLst>
              <a:path w="15222220" h="1544320">
                <a:moveTo>
                  <a:pt x="50793" y="0"/>
                </a:moveTo>
                <a:lnTo>
                  <a:pt x="15171427" y="0"/>
                </a:lnTo>
                <a:cubicBezTo>
                  <a:pt x="15199479" y="0"/>
                  <a:pt x="15222220" y="22741"/>
                  <a:pt x="15222220" y="50793"/>
                </a:cubicBezTo>
                <a:lnTo>
                  <a:pt x="15222220" y="1493527"/>
                </a:lnTo>
                <a:cubicBezTo>
                  <a:pt x="15222220" y="1521579"/>
                  <a:pt x="15199479" y="1544320"/>
                  <a:pt x="15171427" y="1544320"/>
                </a:cubicBezTo>
                <a:lnTo>
                  <a:pt x="50793" y="1544320"/>
                </a:lnTo>
                <a:cubicBezTo>
                  <a:pt x="22741" y="1544320"/>
                  <a:pt x="0" y="1521579"/>
                  <a:pt x="0" y="1493527"/>
                </a:cubicBezTo>
                <a:lnTo>
                  <a:pt x="0" y="50793"/>
                </a:lnTo>
                <a:cubicBezTo>
                  <a:pt x="0" y="22759"/>
                  <a:pt x="22759" y="0"/>
                  <a:pt x="50793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 w="20320">
            <a:solidFill>
              <a:srgbClr val="3C8082"/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4160203" y="7072635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0" y="128588"/>
                </a:moveTo>
                <a:cubicBezTo>
                  <a:pt x="0" y="89118"/>
                  <a:pt x="31968" y="57150"/>
                  <a:pt x="71438" y="57150"/>
                </a:cubicBezTo>
                <a:lnTo>
                  <a:pt x="76200" y="57150"/>
                </a:lnTo>
                <a:cubicBezTo>
                  <a:pt x="86737" y="57150"/>
                  <a:pt x="95250" y="65663"/>
                  <a:pt x="95250" y="76200"/>
                </a:cubicBezTo>
                <a:cubicBezTo>
                  <a:pt x="95250" y="86737"/>
                  <a:pt x="86737" y="95250"/>
                  <a:pt x="76200" y="95250"/>
                </a:cubicBezTo>
                <a:lnTo>
                  <a:pt x="71438" y="95250"/>
                </a:lnTo>
                <a:cubicBezTo>
                  <a:pt x="53042" y="95250"/>
                  <a:pt x="38100" y="110192"/>
                  <a:pt x="38100" y="128588"/>
                </a:cubicBezTo>
                <a:lnTo>
                  <a:pt x="38100" y="133350"/>
                </a:lnTo>
                <a:lnTo>
                  <a:pt x="76200" y="133350"/>
                </a:lnTo>
                <a:cubicBezTo>
                  <a:pt x="97215" y="133350"/>
                  <a:pt x="114300" y="150435"/>
                  <a:pt x="114300" y="171450"/>
                </a:cubicBezTo>
                <a:lnTo>
                  <a:pt x="114300" y="209550"/>
                </a:lnTo>
                <a:cubicBezTo>
                  <a:pt x="114300" y="230565"/>
                  <a:pt x="97215" y="247650"/>
                  <a:pt x="76200" y="247650"/>
                </a:cubicBezTo>
                <a:lnTo>
                  <a:pt x="38100" y="247650"/>
                </a:lnTo>
                <a:cubicBezTo>
                  <a:pt x="17085" y="247650"/>
                  <a:pt x="0" y="230565"/>
                  <a:pt x="0" y="209550"/>
                </a:cubicBezTo>
                <a:lnTo>
                  <a:pt x="0" y="128588"/>
                </a:lnTo>
                <a:close/>
                <a:moveTo>
                  <a:pt x="152400" y="128588"/>
                </a:moveTo>
                <a:cubicBezTo>
                  <a:pt x="152400" y="89118"/>
                  <a:pt x="184368" y="57150"/>
                  <a:pt x="223838" y="57150"/>
                </a:cubicBezTo>
                <a:lnTo>
                  <a:pt x="228600" y="57150"/>
                </a:lnTo>
                <a:cubicBezTo>
                  <a:pt x="239137" y="57150"/>
                  <a:pt x="247650" y="65663"/>
                  <a:pt x="247650" y="76200"/>
                </a:cubicBezTo>
                <a:cubicBezTo>
                  <a:pt x="247650" y="86737"/>
                  <a:pt x="239137" y="95250"/>
                  <a:pt x="228600" y="95250"/>
                </a:cubicBezTo>
                <a:lnTo>
                  <a:pt x="223838" y="95250"/>
                </a:lnTo>
                <a:cubicBezTo>
                  <a:pt x="205442" y="95250"/>
                  <a:pt x="190500" y="110192"/>
                  <a:pt x="190500" y="128588"/>
                </a:cubicBezTo>
                <a:lnTo>
                  <a:pt x="190500" y="133350"/>
                </a:lnTo>
                <a:lnTo>
                  <a:pt x="228600" y="133350"/>
                </a:lnTo>
                <a:cubicBezTo>
                  <a:pt x="249615" y="133350"/>
                  <a:pt x="266700" y="150435"/>
                  <a:pt x="266700" y="171450"/>
                </a:cubicBezTo>
                <a:lnTo>
                  <a:pt x="266700" y="209550"/>
                </a:lnTo>
                <a:cubicBezTo>
                  <a:pt x="266700" y="230565"/>
                  <a:pt x="249615" y="247650"/>
                  <a:pt x="228600" y="247650"/>
                </a:cubicBezTo>
                <a:lnTo>
                  <a:pt x="190500" y="247650"/>
                </a:lnTo>
                <a:cubicBezTo>
                  <a:pt x="169485" y="247650"/>
                  <a:pt x="152400" y="230565"/>
                  <a:pt x="152400" y="209550"/>
                </a:cubicBezTo>
                <a:lnTo>
                  <a:pt x="152400" y="128588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5" name="Text 22"/>
          <p:cNvSpPr/>
          <p:nvPr/>
        </p:nvSpPr>
        <p:spPr>
          <a:xfrm>
            <a:off x="1290320" y="7011665"/>
            <a:ext cx="14211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残差学习是深度学习从"深度"走向"更深"的关键突破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5588000" y="7671916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7" name="Text 24"/>
          <p:cNvSpPr/>
          <p:nvPr/>
        </p:nvSpPr>
        <p:spPr>
          <a:xfrm>
            <a:off x="5918200" y="7621116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解决退化问题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7569200" y="7671916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9" name="Text 26"/>
          <p:cNvSpPr/>
          <p:nvPr/>
        </p:nvSpPr>
        <p:spPr>
          <a:xfrm>
            <a:off x="7899400" y="7621116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验证残差优势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9550400" y="7671916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1" name="Text 28"/>
          <p:cNvSpPr/>
          <p:nvPr/>
        </p:nvSpPr>
        <p:spPr>
          <a:xfrm>
            <a:off x="9880600" y="7621116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范式价值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6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22718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78318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研究动机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深度越深越好？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33400" y="2032000"/>
            <a:ext cx="10071100" cy="2184400"/>
          </a:xfrm>
          <a:custGeom>
            <a:avLst/>
            <a:gdLst/>
            <a:ahLst/>
            <a:cxnLst/>
            <a:rect l="l" t="t" r="r" b="b"/>
            <a:pathLst>
              <a:path w="10071100" h="2184400">
                <a:moveTo>
                  <a:pt x="50800" y="0"/>
                </a:moveTo>
                <a:lnTo>
                  <a:pt x="10020291" y="0"/>
                </a:lnTo>
                <a:cubicBezTo>
                  <a:pt x="10048352" y="0"/>
                  <a:pt x="10071100" y="22748"/>
                  <a:pt x="10071100" y="50809"/>
                </a:cubicBezTo>
                <a:lnTo>
                  <a:pt x="10071100" y="2133591"/>
                </a:lnTo>
                <a:cubicBezTo>
                  <a:pt x="10071100" y="2161652"/>
                  <a:pt x="10048352" y="2184400"/>
                  <a:pt x="10020291" y="2184400"/>
                </a:cubicBezTo>
                <a:lnTo>
                  <a:pt x="50800" y="2184400"/>
                </a:lnTo>
                <a:cubicBezTo>
                  <a:pt x="22763" y="2184400"/>
                  <a:pt x="0" y="2161637"/>
                  <a:pt x="0" y="213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33400" y="2032000"/>
            <a:ext cx="50800" cy="2184400"/>
          </a:xfrm>
          <a:custGeom>
            <a:avLst/>
            <a:gdLst/>
            <a:ahLst/>
            <a:cxnLst/>
            <a:rect l="l" t="t" r="r" b="b"/>
            <a:pathLst>
              <a:path w="50800" h="2184400">
                <a:moveTo>
                  <a:pt x="50800" y="0"/>
                </a:moveTo>
                <a:lnTo>
                  <a:pt x="50800" y="0"/>
                </a:lnTo>
                <a:lnTo>
                  <a:pt x="50800" y="2184400"/>
                </a:lnTo>
                <a:lnTo>
                  <a:pt x="50800" y="2184400"/>
                </a:lnTo>
                <a:cubicBezTo>
                  <a:pt x="22763" y="2184400"/>
                  <a:pt x="0" y="2161637"/>
                  <a:pt x="0" y="213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9" name="Shape 7"/>
          <p:cNvSpPr/>
          <p:nvPr/>
        </p:nvSpPr>
        <p:spPr>
          <a:xfrm>
            <a:off x="889000" y="2336642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74367" y="228600"/>
                </a:moveTo>
                <a:cubicBezTo>
                  <a:pt x="178713" y="215325"/>
                  <a:pt x="187404" y="203299"/>
                  <a:pt x="197227" y="192941"/>
                </a:cubicBezTo>
                <a:cubicBezTo>
                  <a:pt x="216694" y="172462"/>
                  <a:pt x="228600" y="144780"/>
                  <a:pt x="228600" y="114300"/>
                </a:cubicBezTo>
                <a:cubicBezTo>
                  <a:pt x="228600" y="51197"/>
                  <a:pt x="177403" y="0"/>
                  <a:pt x="114300" y="0"/>
                </a:cubicBezTo>
                <a:cubicBezTo>
                  <a:pt x="51197" y="0"/>
                  <a:pt x="0" y="51197"/>
                  <a:pt x="0" y="114300"/>
                </a:cubicBezTo>
                <a:cubicBezTo>
                  <a:pt x="0" y="144780"/>
                  <a:pt x="11906" y="172462"/>
                  <a:pt x="31373" y="192941"/>
                </a:cubicBezTo>
                <a:cubicBezTo>
                  <a:pt x="41196" y="203299"/>
                  <a:pt x="49947" y="215325"/>
                  <a:pt x="54233" y="228600"/>
                </a:cubicBezTo>
                <a:lnTo>
                  <a:pt x="174308" y="228600"/>
                </a:lnTo>
                <a:close/>
                <a:moveTo>
                  <a:pt x="171450" y="257175"/>
                </a:moveTo>
                <a:lnTo>
                  <a:pt x="57150" y="257175"/>
                </a:lnTo>
                <a:lnTo>
                  <a:pt x="57150" y="266700"/>
                </a:lnTo>
                <a:cubicBezTo>
                  <a:pt x="57150" y="293013"/>
                  <a:pt x="78462" y="314325"/>
                  <a:pt x="104775" y="314325"/>
                </a:cubicBezTo>
                <a:lnTo>
                  <a:pt x="123825" y="314325"/>
                </a:lnTo>
                <a:cubicBezTo>
                  <a:pt x="150138" y="314325"/>
                  <a:pt x="171450" y="293013"/>
                  <a:pt x="171450" y="266700"/>
                </a:cubicBezTo>
                <a:lnTo>
                  <a:pt x="171450" y="257175"/>
                </a:lnTo>
                <a:close/>
                <a:moveTo>
                  <a:pt x="109537" y="66675"/>
                </a:moveTo>
                <a:cubicBezTo>
                  <a:pt x="85844" y="66675"/>
                  <a:pt x="66675" y="85844"/>
                  <a:pt x="66675" y="109537"/>
                </a:cubicBezTo>
                <a:cubicBezTo>
                  <a:pt x="66675" y="117455"/>
                  <a:pt x="60305" y="123825"/>
                  <a:pt x="52388" y="123825"/>
                </a:cubicBezTo>
                <a:cubicBezTo>
                  <a:pt x="44470" y="123825"/>
                  <a:pt x="38100" y="117455"/>
                  <a:pt x="38100" y="109537"/>
                </a:cubicBezTo>
                <a:cubicBezTo>
                  <a:pt x="38100" y="70068"/>
                  <a:pt x="70068" y="38100"/>
                  <a:pt x="109537" y="38100"/>
                </a:cubicBezTo>
                <a:cubicBezTo>
                  <a:pt x="117455" y="38100"/>
                  <a:pt x="123825" y="44470"/>
                  <a:pt x="123825" y="52388"/>
                </a:cubicBezTo>
                <a:cubicBezTo>
                  <a:pt x="123825" y="60305"/>
                  <a:pt x="117455" y="66675"/>
                  <a:pt x="109537" y="66675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0" name="Text 8"/>
          <p:cNvSpPr/>
          <p:nvPr/>
        </p:nvSpPr>
        <p:spPr>
          <a:xfrm>
            <a:off x="1346200" y="2286000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理论预期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12800" y="2844642"/>
            <a:ext cx="96393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根据深度学习理论，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更深的网络具有更强的表达能力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，应该能够学习更复杂的特征，从而获得更好的性能。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38200" y="3708242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9469" y="110569"/>
                </a:moveTo>
                <a:cubicBezTo>
                  <a:pt x="204430" y="105608"/>
                  <a:pt x="204430" y="97552"/>
                  <a:pt x="199469" y="92591"/>
                </a:cubicBezTo>
                <a:lnTo>
                  <a:pt x="135969" y="29091"/>
                </a:lnTo>
                <a:cubicBezTo>
                  <a:pt x="131008" y="24130"/>
                  <a:pt x="122952" y="24130"/>
                  <a:pt x="117991" y="29091"/>
                </a:cubicBezTo>
                <a:cubicBezTo>
                  <a:pt x="113030" y="34052"/>
                  <a:pt x="113030" y="42108"/>
                  <a:pt x="117991" y="47069"/>
                </a:cubicBezTo>
                <a:lnTo>
                  <a:pt x="159822" y="88900"/>
                </a:lnTo>
                <a:lnTo>
                  <a:pt x="12700" y="88900"/>
                </a:lnTo>
                <a:cubicBezTo>
                  <a:pt x="5675" y="88900"/>
                  <a:pt x="0" y="94575"/>
                  <a:pt x="0" y="101600"/>
                </a:cubicBezTo>
                <a:cubicBezTo>
                  <a:pt x="0" y="108625"/>
                  <a:pt x="5675" y="114300"/>
                  <a:pt x="12700" y="114300"/>
                </a:cubicBezTo>
                <a:lnTo>
                  <a:pt x="159822" y="114300"/>
                </a:lnTo>
                <a:lnTo>
                  <a:pt x="117991" y="156131"/>
                </a:lnTo>
                <a:cubicBezTo>
                  <a:pt x="113030" y="161092"/>
                  <a:pt x="113030" y="169148"/>
                  <a:pt x="117991" y="174109"/>
                </a:cubicBezTo>
                <a:cubicBezTo>
                  <a:pt x="122952" y="179070"/>
                  <a:pt x="131008" y="179070"/>
                  <a:pt x="135969" y="174109"/>
                </a:cubicBezTo>
                <a:lnTo>
                  <a:pt x="199469" y="110609"/>
                </a:lnTo>
                <a:close/>
              </a:path>
            </a:pathLst>
          </a:custGeom>
          <a:solidFill>
            <a:srgbClr val="6D7275"/>
          </a:solidFill>
          <a:ln/>
        </p:spPr>
      </p:sp>
      <p:sp>
        <p:nvSpPr>
          <p:cNvPr id="13" name="Text 11"/>
          <p:cNvSpPr/>
          <p:nvPr/>
        </p:nvSpPr>
        <p:spPr>
          <a:xfrm>
            <a:off x="1168400" y="3657442"/>
            <a:ext cx="3594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深度增加 → 表达能力增强 → 性能提升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3400" y="4419442"/>
            <a:ext cx="10071100" cy="3378200"/>
          </a:xfrm>
          <a:custGeom>
            <a:avLst/>
            <a:gdLst/>
            <a:ahLst/>
            <a:cxnLst/>
            <a:rect l="l" t="t" r="r" b="b"/>
            <a:pathLst>
              <a:path w="10071100" h="3378200">
                <a:moveTo>
                  <a:pt x="50800" y="0"/>
                </a:moveTo>
                <a:lnTo>
                  <a:pt x="10020292" y="0"/>
                </a:lnTo>
                <a:cubicBezTo>
                  <a:pt x="10048352" y="0"/>
                  <a:pt x="10071100" y="22748"/>
                  <a:pt x="10071100" y="50808"/>
                </a:cubicBezTo>
                <a:lnTo>
                  <a:pt x="10071100" y="3327392"/>
                </a:lnTo>
                <a:cubicBezTo>
                  <a:pt x="10071100" y="3355452"/>
                  <a:pt x="10048352" y="3378200"/>
                  <a:pt x="10020292" y="3378200"/>
                </a:cubicBezTo>
                <a:lnTo>
                  <a:pt x="50800" y="3378200"/>
                </a:lnTo>
                <a:cubicBezTo>
                  <a:pt x="22744" y="3378200"/>
                  <a:pt x="0" y="3355456"/>
                  <a:pt x="0" y="3327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33400" y="4419442"/>
            <a:ext cx="50800" cy="3378200"/>
          </a:xfrm>
          <a:custGeom>
            <a:avLst/>
            <a:gdLst/>
            <a:ahLst/>
            <a:cxnLst/>
            <a:rect l="l" t="t" r="r" b="b"/>
            <a:pathLst>
              <a:path w="50800" h="3378200">
                <a:moveTo>
                  <a:pt x="50800" y="0"/>
                </a:moveTo>
                <a:lnTo>
                  <a:pt x="50800" y="0"/>
                </a:lnTo>
                <a:lnTo>
                  <a:pt x="50800" y="3378200"/>
                </a:lnTo>
                <a:lnTo>
                  <a:pt x="50800" y="3378200"/>
                </a:lnTo>
                <a:cubicBezTo>
                  <a:pt x="22763" y="3378200"/>
                  <a:pt x="0" y="3355437"/>
                  <a:pt x="0" y="3327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6" name="Shape 14"/>
          <p:cNvSpPr/>
          <p:nvPr/>
        </p:nvSpPr>
        <p:spPr>
          <a:xfrm>
            <a:off x="850900" y="472408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61151" y="0"/>
                  <a:pt x="169188" y="4822"/>
                  <a:pt x="173355" y="12502"/>
                </a:cubicBezTo>
                <a:lnTo>
                  <a:pt x="301943" y="250627"/>
                </a:lnTo>
                <a:cubicBezTo>
                  <a:pt x="305931" y="258008"/>
                  <a:pt x="305753" y="266938"/>
                  <a:pt x="301466" y="274141"/>
                </a:cubicBezTo>
                <a:cubicBezTo>
                  <a:pt x="297180" y="281345"/>
                  <a:pt x="289381" y="285750"/>
                  <a:pt x="280987" y="285750"/>
                </a:cubicBezTo>
                <a:lnTo>
                  <a:pt x="23813" y="285750"/>
                </a:lnTo>
                <a:cubicBezTo>
                  <a:pt x="15419" y="285750"/>
                  <a:pt x="7680" y="281345"/>
                  <a:pt x="3334" y="274141"/>
                </a:cubicBezTo>
                <a:cubicBezTo>
                  <a:pt x="-1012" y="266938"/>
                  <a:pt x="-1131" y="258008"/>
                  <a:pt x="2858" y="250627"/>
                </a:cubicBezTo>
                <a:lnTo>
                  <a:pt x="131445" y="12502"/>
                </a:lnTo>
                <a:cubicBezTo>
                  <a:pt x="135612" y="4822"/>
                  <a:pt x="143649" y="0"/>
                  <a:pt x="152400" y="0"/>
                </a:cubicBezTo>
                <a:close/>
                <a:moveTo>
                  <a:pt x="152400" y="100013"/>
                </a:moveTo>
                <a:cubicBezTo>
                  <a:pt x="144482" y="100013"/>
                  <a:pt x="138113" y="106382"/>
                  <a:pt x="138113" y="114300"/>
                </a:cubicBezTo>
                <a:lnTo>
                  <a:pt x="138113" y="180975"/>
                </a:lnTo>
                <a:cubicBezTo>
                  <a:pt x="138113" y="188893"/>
                  <a:pt x="144482" y="195263"/>
                  <a:pt x="152400" y="195263"/>
                </a:cubicBezTo>
                <a:cubicBezTo>
                  <a:pt x="160318" y="195263"/>
                  <a:pt x="166688" y="188893"/>
                  <a:pt x="166688" y="180975"/>
                </a:cubicBezTo>
                <a:lnTo>
                  <a:pt x="166688" y="114300"/>
                </a:lnTo>
                <a:cubicBezTo>
                  <a:pt x="166688" y="106382"/>
                  <a:pt x="160318" y="100013"/>
                  <a:pt x="152400" y="100013"/>
                </a:cubicBezTo>
                <a:close/>
                <a:moveTo>
                  <a:pt x="168295" y="228600"/>
                </a:moveTo>
                <a:cubicBezTo>
                  <a:pt x="168656" y="222700"/>
                  <a:pt x="165714" y="217087"/>
                  <a:pt x="160656" y="214027"/>
                </a:cubicBezTo>
                <a:cubicBezTo>
                  <a:pt x="155599" y="210968"/>
                  <a:pt x="149261" y="210968"/>
                  <a:pt x="144203" y="214027"/>
                </a:cubicBezTo>
                <a:cubicBezTo>
                  <a:pt x="139145" y="217087"/>
                  <a:pt x="136203" y="222700"/>
                  <a:pt x="136565" y="228600"/>
                </a:cubicBezTo>
                <a:cubicBezTo>
                  <a:pt x="136203" y="234500"/>
                  <a:pt x="139145" y="240113"/>
                  <a:pt x="144203" y="243173"/>
                </a:cubicBezTo>
                <a:cubicBezTo>
                  <a:pt x="149261" y="246232"/>
                  <a:pt x="155599" y="246232"/>
                  <a:pt x="160656" y="243173"/>
                </a:cubicBezTo>
                <a:cubicBezTo>
                  <a:pt x="165714" y="240113"/>
                  <a:pt x="168656" y="234500"/>
                  <a:pt x="168295" y="22860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7" name="Text 15"/>
          <p:cNvSpPr/>
          <p:nvPr/>
        </p:nvSpPr>
        <p:spPr>
          <a:xfrm>
            <a:off x="1346200" y="4673442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现实困境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12800" y="5232082"/>
            <a:ext cx="96393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然而实践中，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网络变深后反而出现性能下降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，这种现象称为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退化（Degradation）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。更关键的是，这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不是过拟合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，因为训练误差也升高。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12800" y="6583682"/>
            <a:ext cx="4699000" cy="965200"/>
          </a:xfrm>
          <a:custGeom>
            <a:avLst/>
            <a:gdLst/>
            <a:ahLst/>
            <a:cxnLst/>
            <a:rect l="l" t="t" r="r" b="b"/>
            <a:pathLst>
              <a:path w="4699000" h="965200">
                <a:moveTo>
                  <a:pt x="50798" y="0"/>
                </a:moveTo>
                <a:lnTo>
                  <a:pt x="4648202" y="0"/>
                </a:lnTo>
                <a:cubicBezTo>
                  <a:pt x="4676257" y="0"/>
                  <a:pt x="4699000" y="22743"/>
                  <a:pt x="4699000" y="50798"/>
                </a:cubicBezTo>
                <a:lnTo>
                  <a:pt x="4699000" y="914402"/>
                </a:lnTo>
                <a:cubicBezTo>
                  <a:pt x="4699000" y="942457"/>
                  <a:pt x="4676257" y="965200"/>
                  <a:pt x="4648202" y="965200"/>
                </a:cubicBezTo>
                <a:lnTo>
                  <a:pt x="50798" y="965200"/>
                </a:lnTo>
                <a:cubicBezTo>
                  <a:pt x="22743" y="965200"/>
                  <a:pt x="0" y="942457"/>
                  <a:pt x="0" y="9144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65200" y="6736082"/>
            <a:ext cx="4483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退化现象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65200" y="7040882"/>
            <a:ext cx="452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深度↑ 性能↓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659120" y="6583682"/>
            <a:ext cx="4699000" cy="965200"/>
          </a:xfrm>
          <a:custGeom>
            <a:avLst/>
            <a:gdLst/>
            <a:ahLst/>
            <a:cxnLst/>
            <a:rect l="l" t="t" r="r" b="b"/>
            <a:pathLst>
              <a:path w="4699000" h="965200">
                <a:moveTo>
                  <a:pt x="50798" y="0"/>
                </a:moveTo>
                <a:lnTo>
                  <a:pt x="4648202" y="0"/>
                </a:lnTo>
                <a:cubicBezTo>
                  <a:pt x="4676257" y="0"/>
                  <a:pt x="4699000" y="22743"/>
                  <a:pt x="4699000" y="50798"/>
                </a:cubicBezTo>
                <a:lnTo>
                  <a:pt x="4699000" y="914402"/>
                </a:lnTo>
                <a:cubicBezTo>
                  <a:pt x="4699000" y="942457"/>
                  <a:pt x="4676257" y="965200"/>
                  <a:pt x="4648202" y="965200"/>
                </a:cubicBezTo>
                <a:lnTo>
                  <a:pt x="50798" y="965200"/>
                </a:lnTo>
                <a:cubicBezTo>
                  <a:pt x="22743" y="965200"/>
                  <a:pt x="0" y="942457"/>
                  <a:pt x="0" y="9144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5811520" y="6736082"/>
            <a:ext cx="4483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本质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811520" y="7040882"/>
            <a:ext cx="452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优化问题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0911840" y="2032000"/>
            <a:ext cx="4838700" cy="5765800"/>
          </a:xfrm>
          <a:custGeom>
            <a:avLst/>
            <a:gdLst/>
            <a:ahLst/>
            <a:cxnLst/>
            <a:rect l="l" t="t" r="r" b="b"/>
            <a:pathLst>
              <a:path w="4838700" h="5765800">
                <a:moveTo>
                  <a:pt x="50806" y="0"/>
                </a:moveTo>
                <a:lnTo>
                  <a:pt x="4787894" y="0"/>
                </a:lnTo>
                <a:cubicBezTo>
                  <a:pt x="4815953" y="0"/>
                  <a:pt x="4838700" y="22747"/>
                  <a:pt x="4838700" y="50806"/>
                </a:cubicBezTo>
                <a:lnTo>
                  <a:pt x="4838700" y="5714994"/>
                </a:lnTo>
                <a:cubicBezTo>
                  <a:pt x="4838700" y="5743053"/>
                  <a:pt x="4815953" y="5765800"/>
                  <a:pt x="4787894" y="5765800"/>
                </a:cubicBezTo>
                <a:lnTo>
                  <a:pt x="50806" y="5765800"/>
                </a:lnTo>
                <a:cubicBezTo>
                  <a:pt x="22747" y="5765800"/>
                  <a:pt x="0" y="5743053"/>
                  <a:pt x="0" y="5714994"/>
                </a:cubicBezTo>
                <a:lnTo>
                  <a:pt x="0" y="50806"/>
                </a:lnTo>
                <a:cubicBezTo>
                  <a:pt x="0" y="22766"/>
                  <a:pt x="22766" y="0"/>
                  <a:pt x="50806" y="0"/>
                </a:cubicBezTo>
                <a:close/>
              </a:path>
            </a:pathLst>
          </a:custGeom>
          <a:solidFill>
            <a:srgbClr val="3C8082">
              <a:alpha val="5098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1165840" y="2286000"/>
            <a:ext cx="4457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退化 vs 过拟合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1165840" y="3030220"/>
            <a:ext cx="4330700" cy="1879600"/>
          </a:xfrm>
          <a:custGeom>
            <a:avLst/>
            <a:gdLst/>
            <a:ahLst/>
            <a:cxnLst/>
            <a:rect l="l" t="t" r="r" b="b"/>
            <a:pathLst>
              <a:path w="4330700" h="1879600">
                <a:moveTo>
                  <a:pt x="50806" y="0"/>
                </a:moveTo>
                <a:lnTo>
                  <a:pt x="4279894" y="0"/>
                </a:lnTo>
                <a:cubicBezTo>
                  <a:pt x="4307954" y="0"/>
                  <a:pt x="4330700" y="22746"/>
                  <a:pt x="4330700" y="50806"/>
                </a:cubicBezTo>
                <a:lnTo>
                  <a:pt x="4330700" y="1828794"/>
                </a:lnTo>
                <a:cubicBezTo>
                  <a:pt x="4330700" y="1856854"/>
                  <a:pt x="4307954" y="1879600"/>
                  <a:pt x="4279894" y="1879600"/>
                </a:cubicBezTo>
                <a:lnTo>
                  <a:pt x="50806" y="1879600"/>
                </a:lnTo>
                <a:cubicBezTo>
                  <a:pt x="22746" y="1879600"/>
                  <a:pt x="0" y="1856854"/>
                  <a:pt x="0" y="1828794"/>
                </a:cubicBezTo>
                <a:lnTo>
                  <a:pt x="0" y="50806"/>
                </a:lnTo>
                <a:cubicBezTo>
                  <a:pt x="0" y="22765"/>
                  <a:pt x="22765" y="0"/>
                  <a:pt x="50806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11369040" y="333502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9" name="Text 27"/>
          <p:cNvSpPr/>
          <p:nvPr/>
        </p:nvSpPr>
        <p:spPr>
          <a:xfrm>
            <a:off x="11623040" y="3233420"/>
            <a:ext cx="57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退化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369040" y="3690620"/>
            <a:ext cx="402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训练误差升高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1369040" y="4046220"/>
            <a:ext cx="402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测试误差升高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369040" y="4401820"/>
            <a:ext cx="402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优化问题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1165840" y="5483861"/>
            <a:ext cx="4330700" cy="1879600"/>
          </a:xfrm>
          <a:custGeom>
            <a:avLst/>
            <a:gdLst/>
            <a:ahLst/>
            <a:cxnLst/>
            <a:rect l="l" t="t" r="r" b="b"/>
            <a:pathLst>
              <a:path w="4330700" h="1879600">
                <a:moveTo>
                  <a:pt x="50806" y="0"/>
                </a:moveTo>
                <a:lnTo>
                  <a:pt x="4279894" y="0"/>
                </a:lnTo>
                <a:cubicBezTo>
                  <a:pt x="4307954" y="0"/>
                  <a:pt x="4330700" y="22746"/>
                  <a:pt x="4330700" y="50806"/>
                </a:cubicBezTo>
                <a:lnTo>
                  <a:pt x="4330700" y="1828794"/>
                </a:lnTo>
                <a:cubicBezTo>
                  <a:pt x="4330700" y="1856854"/>
                  <a:pt x="4307954" y="1879600"/>
                  <a:pt x="4279894" y="1879600"/>
                </a:cubicBezTo>
                <a:lnTo>
                  <a:pt x="50806" y="1879600"/>
                </a:lnTo>
                <a:cubicBezTo>
                  <a:pt x="22746" y="1879600"/>
                  <a:pt x="0" y="1856854"/>
                  <a:pt x="0" y="1828794"/>
                </a:cubicBezTo>
                <a:lnTo>
                  <a:pt x="0" y="50806"/>
                </a:lnTo>
                <a:cubicBezTo>
                  <a:pt x="0" y="22765"/>
                  <a:pt x="22765" y="0"/>
                  <a:pt x="50806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11369040" y="578866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5" name="Text 33"/>
          <p:cNvSpPr/>
          <p:nvPr/>
        </p:nvSpPr>
        <p:spPr>
          <a:xfrm>
            <a:off x="11623040" y="5687061"/>
            <a:ext cx="80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过拟合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1369040" y="6144261"/>
            <a:ext cx="402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训练误差降低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1369040" y="6499861"/>
            <a:ext cx="402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测试误差升高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1369040" y="6855461"/>
            <a:ext cx="402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泛化问题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13080" y="8011162"/>
            <a:ext cx="15224760" cy="619760"/>
          </a:xfrm>
          <a:custGeom>
            <a:avLst/>
            <a:gdLst/>
            <a:ahLst/>
            <a:cxnLst/>
            <a:rect l="l" t="t" r="r" b="b"/>
            <a:pathLst>
              <a:path w="15224760" h="619760">
                <a:moveTo>
                  <a:pt x="50802" y="0"/>
                </a:moveTo>
                <a:lnTo>
                  <a:pt x="15173958" y="0"/>
                </a:lnTo>
                <a:cubicBezTo>
                  <a:pt x="15202015" y="0"/>
                  <a:pt x="15224760" y="22745"/>
                  <a:pt x="15224760" y="50802"/>
                </a:cubicBezTo>
                <a:lnTo>
                  <a:pt x="15224760" y="568958"/>
                </a:lnTo>
                <a:cubicBezTo>
                  <a:pt x="15224760" y="597015"/>
                  <a:pt x="15202015" y="619760"/>
                  <a:pt x="15173958" y="619760"/>
                </a:cubicBezTo>
                <a:lnTo>
                  <a:pt x="50802" y="619760"/>
                </a:lnTo>
                <a:cubicBezTo>
                  <a:pt x="22745" y="619760"/>
                  <a:pt x="0" y="597015"/>
                  <a:pt x="0" y="568958"/>
                </a:cubicBezTo>
                <a:lnTo>
                  <a:pt x="0" y="50802"/>
                </a:lnTo>
                <a:cubicBezTo>
                  <a:pt x="0" y="22745"/>
                  <a:pt x="22745" y="0"/>
                  <a:pt x="50802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708660" y="8229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0" y="85725"/>
                </a:moveTo>
                <a:cubicBezTo>
                  <a:pt x="0" y="59412"/>
                  <a:pt x="21312" y="38100"/>
                  <a:pt x="47625" y="38100"/>
                </a:cubicBezTo>
                <a:lnTo>
                  <a:pt x="50800" y="38100"/>
                </a:lnTo>
                <a:cubicBezTo>
                  <a:pt x="57825" y="38100"/>
                  <a:pt x="63500" y="43775"/>
                  <a:pt x="63500" y="50800"/>
                </a:cubicBezTo>
                <a:cubicBezTo>
                  <a:pt x="63500" y="57825"/>
                  <a:pt x="57825" y="63500"/>
                  <a:pt x="50800" y="63500"/>
                </a:cubicBezTo>
                <a:lnTo>
                  <a:pt x="47625" y="63500"/>
                </a:lnTo>
                <a:cubicBezTo>
                  <a:pt x="35362" y="63500"/>
                  <a:pt x="25400" y="73462"/>
                  <a:pt x="25400" y="85725"/>
                </a:cubicBezTo>
                <a:lnTo>
                  <a:pt x="25400" y="88900"/>
                </a:lnTo>
                <a:lnTo>
                  <a:pt x="50800" y="88900"/>
                </a:lnTo>
                <a:cubicBezTo>
                  <a:pt x="64810" y="88900"/>
                  <a:pt x="76200" y="100290"/>
                  <a:pt x="76200" y="114300"/>
                </a:cubicBezTo>
                <a:lnTo>
                  <a:pt x="76200" y="139700"/>
                </a:lnTo>
                <a:cubicBezTo>
                  <a:pt x="76200" y="153710"/>
                  <a:pt x="64810" y="165100"/>
                  <a:pt x="50800" y="165100"/>
                </a:cubicBezTo>
                <a:lnTo>
                  <a:pt x="25400" y="165100"/>
                </a:lnTo>
                <a:cubicBezTo>
                  <a:pt x="11390" y="165100"/>
                  <a:pt x="0" y="153710"/>
                  <a:pt x="0" y="139700"/>
                </a:cubicBezTo>
                <a:lnTo>
                  <a:pt x="0" y="85725"/>
                </a:lnTo>
                <a:close/>
                <a:moveTo>
                  <a:pt x="101600" y="85725"/>
                </a:moveTo>
                <a:cubicBezTo>
                  <a:pt x="101600" y="59412"/>
                  <a:pt x="122912" y="38100"/>
                  <a:pt x="149225" y="38100"/>
                </a:cubicBezTo>
                <a:lnTo>
                  <a:pt x="152400" y="38100"/>
                </a:lnTo>
                <a:cubicBezTo>
                  <a:pt x="159425" y="38100"/>
                  <a:pt x="165100" y="43775"/>
                  <a:pt x="165100" y="50800"/>
                </a:cubicBezTo>
                <a:cubicBezTo>
                  <a:pt x="165100" y="57825"/>
                  <a:pt x="159425" y="63500"/>
                  <a:pt x="152400" y="63500"/>
                </a:cubicBezTo>
                <a:lnTo>
                  <a:pt x="149225" y="63500"/>
                </a:lnTo>
                <a:cubicBezTo>
                  <a:pt x="136962" y="63500"/>
                  <a:pt x="127000" y="73462"/>
                  <a:pt x="127000" y="85725"/>
                </a:cubicBezTo>
                <a:lnTo>
                  <a:pt x="127000" y="88900"/>
                </a:lnTo>
                <a:lnTo>
                  <a:pt x="152400" y="88900"/>
                </a:lnTo>
                <a:cubicBezTo>
                  <a:pt x="166410" y="88900"/>
                  <a:pt x="177800" y="100290"/>
                  <a:pt x="177800" y="114300"/>
                </a:cubicBezTo>
                <a:lnTo>
                  <a:pt x="177800" y="139700"/>
                </a:lnTo>
                <a:cubicBezTo>
                  <a:pt x="177800" y="153710"/>
                  <a:pt x="166410" y="165100"/>
                  <a:pt x="152400" y="165100"/>
                </a:cubicBezTo>
                <a:lnTo>
                  <a:pt x="127000" y="165100"/>
                </a:lnTo>
                <a:cubicBezTo>
                  <a:pt x="112990" y="165100"/>
                  <a:pt x="101600" y="153710"/>
                  <a:pt x="101600" y="139700"/>
                </a:cubicBezTo>
                <a:lnTo>
                  <a:pt x="101600" y="85725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1" name="Text 39"/>
          <p:cNvSpPr/>
          <p:nvPr/>
        </p:nvSpPr>
        <p:spPr>
          <a:xfrm>
            <a:off x="1026160" y="8168639"/>
            <a:ext cx="14655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核心问题：</a:t>
            </a: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如何改造网络结构，让深层网络变得"可优化"？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6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22718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78318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实验证据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退化现象证据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Text 5"/>
          <p:cNvSpPr/>
          <p:nvPr/>
        </p:nvSpPr>
        <p:spPr>
          <a:xfrm>
            <a:off x="508000" y="18288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原论文 Fig.1：CIFAR-10 上 20 vs 56 层 Plain 网络对比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08000" y="2387600"/>
            <a:ext cx="9169400" cy="6248400"/>
          </a:xfrm>
          <a:custGeom>
            <a:avLst/>
            <a:gdLst/>
            <a:ahLst/>
            <a:cxnLst/>
            <a:rect l="l" t="t" r="r" b="b"/>
            <a:pathLst>
              <a:path w="9169400" h="6248400">
                <a:moveTo>
                  <a:pt x="50799" y="0"/>
                </a:moveTo>
                <a:lnTo>
                  <a:pt x="9118601" y="0"/>
                </a:lnTo>
                <a:cubicBezTo>
                  <a:pt x="9146656" y="0"/>
                  <a:pt x="9169400" y="22744"/>
                  <a:pt x="9169400" y="50799"/>
                </a:cubicBezTo>
                <a:lnTo>
                  <a:pt x="9169400" y="6197601"/>
                </a:lnTo>
                <a:cubicBezTo>
                  <a:pt x="9169400" y="6225656"/>
                  <a:pt x="9146656" y="6248400"/>
                  <a:pt x="9118601" y="6248400"/>
                </a:cubicBezTo>
                <a:lnTo>
                  <a:pt x="50799" y="6248400"/>
                </a:lnTo>
                <a:cubicBezTo>
                  <a:pt x="22744" y="6248400"/>
                  <a:pt x="0" y="6225656"/>
                  <a:pt x="0" y="61976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2A2D31"/>
          </a:solidFill>
          <a:ln/>
        </p:spPr>
      </p:sp>
      <p:pic>
        <p:nvPicPr>
          <p:cNvPr id="9" name="Image 0" descr="https://kimi-img.moonshot.cn/pub/slides/26-01-03-15:20:26-d5cc6ekpm1tafu530sh0.png"/>
          <p:cNvPicPr>
            <a:picLocks noChangeAspect="1"/>
          </p:cNvPicPr>
          <p:nvPr/>
        </p:nvPicPr>
        <p:blipFill>
          <a:blip r:embed="rId3"/>
          <a:srcRect t="29" b="29"/>
          <a:stretch/>
        </p:blipFill>
        <p:spPr>
          <a:xfrm>
            <a:off x="762000" y="2641600"/>
            <a:ext cx="8661400" cy="5740400"/>
          </a:xfrm>
          <a:prstGeom prst="roundRect">
            <a:avLst>
              <a:gd name="adj" fmla="val 0"/>
            </a:avLst>
          </a:prstGeom>
        </p:spPr>
      </p:pic>
      <p:sp>
        <p:nvSpPr>
          <p:cNvPr id="10" name="Shape 7"/>
          <p:cNvSpPr/>
          <p:nvPr/>
        </p:nvSpPr>
        <p:spPr>
          <a:xfrm>
            <a:off x="10007600" y="2387600"/>
            <a:ext cx="5740400" cy="1524000"/>
          </a:xfrm>
          <a:custGeom>
            <a:avLst/>
            <a:gdLst/>
            <a:ahLst/>
            <a:cxnLst/>
            <a:rect l="l" t="t" r="r" b="b"/>
            <a:pathLst>
              <a:path w="5740400" h="1524000">
                <a:moveTo>
                  <a:pt x="50795" y="0"/>
                </a:moveTo>
                <a:lnTo>
                  <a:pt x="5689605" y="0"/>
                </a:lnTo>
                <a:cubicBezTo>
                  <a:pt x="5717658" y="0"/>
                  <a:pt x="5740400" y="22742"/>
                  <a:pt x="5740400" y="50795"/>
                </a:cubicBezTo>
                <a:lnTo>
                  <a:pt x="5740400" y="1473205"/>
                </a:lnTo>
                <a:cubicBezTo>
                  <a:pt x="5740400" y="1501258"/>
                  <a:pt x="5717658" y="1524000"/>
                  <a:pt x="5689605" y="1524000"/>
                </a:cubicBezTo>
                <a:lnTo>
                  <a:pt x="50795" y="1524000"/>
                </a:lnTo>
                <a:cubicBezTo>
                  <a:pt x="22742" y="1524000"/>
                  <a:pt x="0" y="1501258"/>
                  <a:pt x="0" y="1473205"/>
                </a:cubicBezTo>
                <a:lnTo>
                  <a:pt x="0" y="50795"/>
                </a:lnTo>
                <a:cubicBezTo>
                  <a:pt x="0" y="22760"/>
                  <a:pt x="22760" y="0"/>
                  <a:pt x="50795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10007600" y="2387600"/>
            <a:ext cx="50800" cy="1524000"/>
          </a:xfrm>
          <a:custGeom>
            <a:avLst/>
            <a:gdLst/>
            <a:ahLst/>
            <a:cxnLst/>
            <a:rect l="l" t="t" r="r" b="b"/>
            <a:pathLst>
              <a:path w="50800" h="1524000">
                <a:moveTo>
                  <a:pt x="50800" y="0"/>
                </a:moveTo>
                <a:lnTo>
                  <a:pt x="50800" y="0"/>
                </a:lnTo>
                <a:lnTo>
                  <a:pt x="50800" y="1524000"/>
                </a:lnTo>
                <a:lnTo>
                  <a:pt x="50800" y="1524000"/>
                </a:lnTo>
                <a:cubicBezTo>
                  <a:pt x="22763" y="1524000"/>
                  <a:pt x="0" y="1501237"/>
                  <a:pt x="0" y="147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2" name="Text 9"/>
          <p:cNvSpPr/>
          <p:nvPr/>
        </p:nvSpPr>
        <p:spPr>
          <a:xfrm>
            <a:off x="10236200" y="2590800"/>
            <a:ext cx="543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关键发现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236200" y="3048000"/>
            <a:ext cx="5410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56层plain网络在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训练和测试误差上都高于20层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，清晰展示了退化现象。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9982200" y="4064000"/>
            <a:ext cx="5765800" cy="3810000"/>
          </a:xfrm>
          <a:custGeom>
            <a:avLst/>
            <a:gdLst/>
            <a:ahLst/>
            <a:cxnLst/>
            <a:rect l="l" t="t" r="r" b="b"/>
            <a:pathLst>
              <a:path w="5765800" h="3810000">
                <a:moveTo>
                  <a:pt x="50787" y="0"/>
                </a:moveTo>
                <a:lnTo>
                  <a:pt x="5715013" y="0"/>
                </a:lnTo>
                <a:cubicBezTo>
                  <a:pt x="5743062" y="0"/>
                  <a:pt x="5765800" y="22738"/>
                  <a:pt x="5765800" y="50787"/>
                </a:cubicBezTo>
                <a:lnTo>
                  <a:pt x="5765800" y="3759213"/>
                </a:lnTo>
                <a:cubicBezTo>
                  <a:pt x="5765800" y="3787262"/>
                  <a:pt x="5743062" y="3810000"/>
                  <a:pt x="5715013" y="3810000"/>
                </a:cubicBezTo>
                <a:lnTo>
                  <a:pt x="50787" y="3810000"/>
                </a:lnTo>
                <a:cubicBezTo>
                  <a:pt x="22738" y="3810000"/>
                  <a:pt x="0" y="3787262"/>
                  <a:pt x="0" y="3759213"/>
                </a:cubicBezTo>
                <a:lnTo>
                  <a:pt x="0" y="50787"/>
                </a:lnTo>
                <a:cubicBezTo>
                  <a:pt x="0" y="22757"/>
                  <a:pt x="22757" y="0"/>
                  <a:pt x="50787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185400" y="4267200"/>
            <a:ext cx="547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实验设置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185400" y="4775200"/>
            <a:ext cx="71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数据集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4679137" y="4775200"/>
            <a:ext cx="96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CIFAR-10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0185400" y="51816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网络类型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4597538" y="5181600"/>
            <a:ext cx="1054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 CNN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185400" y="558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深度对比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4744700" y="5588000"/>
            <a:ext cx="90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 vs 56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0185400" y="5994400"/>
            <a:ext cx="50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来源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4274800" y="5994400"/>
            <a:ext cx="137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 et al. 2016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9982200" y="8026400"/>
            <a:ext cx="5765800" cy="609600"/>
          </a:xfrm>
          <a:custGeom>
            <a:avLst/>
            <a:gdLst/>
            <a:ahLst/>
            <a:cxnLst/>
            <a:rect l="l" t="t" r="r" b="b"/>
            <a:pathLst>
              <a:path w="5765800" h="609600">
                <a:moveTo>
                  <a:pt x="50798" y="0"/>
                </a:moveTo>
                <a:lnTo>
                  <a:pt x="5715002" y="0"/>
                </a:lnTo>
                <a:cubicBezTo>
                  <a:pt x="5743057" y="0"/>
                  <a:pt x="5765800" y="22743"/>
                  <a:pt x="5765800" y="50798"/>
                </a:cubicBezTo>
                <a:lnTo>
                  <a:pt x="5765800" y="558802"/>
                </a:lnTo>
                <a:cubicBezTo>
                  <a:pt x="5765800" y="586857"/>
                  <a:pt x="5743057" y="609600"/>
                  <a:pt x="5715002" y="609600"/>
                </a:cubicBezTo>
                <a:lnTo>
                  <a:pt x="50798" y="609600"/>
                </a:lnTo>
                <a:cubicBezTo>
                  <a:pt x="22743" y="609600"/>
                  <a:pt x="0" y="586857"/>
                  <a:pt x="0" y="5588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5" name="Shape 22"/>
          <p:cNvSpPr/>
          <p:nvPr/>
        </p:nvSpPr>
        <p:spPr>
          <a:xfrm>
            <a:off x="10160000" y="823976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88900" y="63500"/>
                </a:moveTo>
                <a:cubicBezTo>
                  <a:pt x="88900" y="56491"/>
                  <a:pt x="94591" y="50800"/>
                  <a:pt x="101600" y="50800"/>
                </a:cubicBezTo>
                <a:cubicBezTo>
                  <a:pt x="108609" y="50800"/>
                  <a:pt x="114300" y="56491"/>
                  <a:pt x="114300" y="63500"/>
                </a:cubicBezTo>
                <a:cubicBezTo>
                  <a:pt x="114300" y="70509"/>
                  <a:pt x="108609" y="76200"/>
                  <a:pt x="101600" y="76200"/>
                </a:cubicBezTo>
                <a:cubicBezTo>
                  <a:pt x="94591" y="76200"/>
                  <a:pt x="88900" y="70509"/>
                  <a:pt x="88900" y="63500"/>
                </a:cubicBezTo>
                <a:close/>
                <a:moveTo>
                  <a:pt x="85725" y="88900"/>
                </a:moveTo>
                <a:lnTo>
                  <a:pt x="104775" y="88900"/>
                </a:lnTo>
                <a:cubicBezTo>
                  <a:pt x="110053" y="88900"/>
                  <a:pt x="114300" y="93147"/>
                  <a:pt x="114300" y="98425"/>
                </a:cubicBezTo>
                <a:lnTo>
                  <a:pt x="114300" y="133350"/>
                </a:lnTo>
                <a:lnTo>
                  <a:pt x="117475" y="133350"/>
                </a:lnTo>
                <a:cubicBezTo>
                  <a:pt x="122753" y="133350"/>
                  <a:pt x="127000" y="137597"/>
                  <a:pt x="127000" y="142875"/>
                </a:cubicBezTo>
                <a:cubicBezTo>
                  <a:pt x="127000" y="148153"/>
                  <a:pt x="122753" y="152400"/>
                  <a:pt x="117475" y="152400"/>
                </a:cubicBezTo>
                <a:lnTo>
                  <a:pt x="85725" y="152400"/>
                </a:lnTo>
                <a:cubicBezTo>
                  <a:pt x="80447" y="152400"/>
                  <a:pt x="76200" y="148153"/>
                  <a:pt x="76200" y="142875"/>
                </a:cubicBezTo>
                <a:cubicBezTo>
                  <a:pt x="76200" y="137597"/>
                  <a:pt x="80447" y="133350"/>
                  <a:pt x="85725" y="133350"/>
                </a:cubicBezTo>
                <a:lnTo>
                  <a:pt x="95250" y="133350"/>
                </a:lnTo>
                <a:lnTo>
                  <a:pt x="95250" y="107950"/>
                </a:lnTo>
                <a:lnTo>
                  <a:pt x="85725" y="107950"/>
                </a:lnTo>
                <a:cubicBezTo>
                  <a:pt x="80447" y="107950"/>
                  <a:pt x="76200" y="103703"/>
                  <a:pt x="76200" y="98425"/>
                </a:cubicBezTo>
                <a:cubicBezTo>
                  <a:pt x="76200" y="93147"/>
                  <a:pt x="80447" y="88900"/>
                  <a:pt x="85725" y="8890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6" name="Text 23"/>
          <p:cNvSpPr/>
          <p:nvPr/>
        </p:nvSpPr>
        <p:spPr>
          <a:xfrm>
            <a:off x="10490200" y="8178800"/>
            <a:ext cx="5207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这是论文的核心问题定义，为残差学习奠定基础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6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22718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78318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核心假设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研究目的与核心假设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33400" y="2032000"/>
            <a:ext cx="7442200" cy="3416300"/>
          </a:xfrm>
          <a:custGeom>
            <a:avLst/>
            <a:gdLst/>
            <a:ahLst/>
            <a:cxnLst/>
            <a:rect l="l" t="t" r="r" b="b"/>
            <a:pathLst>
              <a:path w="7442200" h="3416300">
                <a:moveTo>
                  <a:pt x="50800" y="0"/>
                </a:moveTo>
                <a:lnTo>
                  <a:pt x="7391400" y="0"/>
                </a:lnTo>
                <a:cubicBezTo>
                  <a:pt x="7419456" y="0"/>
                  <a:pt x="7442200" y="22744"/>
                  <a:pt x="7442200" y="50800"/>
                </a:cubicBezTo>
                <a:lnTo>
                  <a:pt x="7442200" y="3365500"/>
                </a:lnTo>
                <a:cubicBezTo>
                  <a:pt x="7442200" y="3393556"/>
                  <a:pt x="7419456" y="3416300"/>
                  <a:pt x="7391400" y="3416300"/>
                </a:cubicBezTo>
                <a:lnTo>
                  <a:pt x="50800" y="3416300"/>
                </a:lnTo>
                <a:cubicBezTo>
                  <a:pt x="22763" y="3416300"/>
                  <a:pt x="0" y="3393537"/>
                  <a:pt x="0" y="33655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33400" y="2032000"/>
            <a:ext cx="50800" cy="3416300"/>
          </a:xfrm>
          <a:custGeom>
            <a:avLst/>
            <a:gdLst/>
            <a:ahLst/>
            <a:cxnLst/>
            <a:rect l="l" t="t" r="r" b="b"/>
            <a:pathLst>
              <a:path w="50800" h="3416300">
                <a:moveTo>
                  <a:pt x="50800" y="0"/>
                </a:moveTo>
                <a:lnTo>
                  <a:pt x="50800" y="0"/>
                </a:lnTo>
                <a:lnTo>
                  <a:pt x="50800" y="3416300"/>
                </a:lnTo>
                <a:lnTo>
                  <a:pt x="50800" y="3416300"/>
                </a:lnTo>
                <a:cubicBezTo>
                  <a:pt x="22763" y="3416300"/>
                  <a:pt x="0" y="3393537"/>
                  <a:pt x="0" y="33655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9" name="Shape 7"/>
          <p:cNvSpPr/>
          <p:nvPr/>
        </p:nvSpPr>
        <p:spPr>
          <a:xfrm>
            <a:off x="914400" y="2374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33375" y="190500"/>
                </a:moveTo>
                <a:cubicBezTo>
                  <a:pt x="333375" y="111645"/>
                  <a:pt x="269355" y="47625"/>
                  <a:pt x="190500" y="47625"/>
                </a:cubicBezTo>
                <a:cubicBezTo>
                  <a:pt x="111645" y="47625"/>
                  <a:pt x="47625" y="111645"/>
                  <a:pt x="47625" y="190500"/>
                </a:cubicBezTo>
                <a:cubicBezTo>
                  <a:pt x="47625" y="269355"/>
                  <a:pt x="111645" y="333375"/>
                  <a:pt x="190500" y="333375"/>
                </a:cubicBezTo>
                <a:cubicBezTo>
                  <a:pt x="269355" y="333375"/>
                  <a:pt x="333375" y="269355"/>
                  <a:pt x="333375" y="190500"/>
                </a:cubicBezTo>
                <a:close/>
                <a:moveTo>
                  <a:pt x="0" y="190500"/>
                </a:moveTo>
                <a:cubicBezTo>
                  <a:pt x="0" y="85360"/>
                  <a:pt x="85360" y="0"/>
                  <a:pt x="190500" y="0"/>
                </a:cubicBezTo>
                <a:cubicBezTo>
                  <a:pt x="295640" y="0"/>
                  <a:pt x="381000" y="85360"/>
                  <a:pt x="381000" y="190500"/>
                </a:cubicBezTo>
                <a:cubicBezTo>
                  <a:pt x="381000" y="295640"/>
                  <a:pt x="295640" y="381000"/>
                  <a:pt x="190500" y="381000"/>
                </a:cubicBezTo>
                <a:cubicBezTo>
                  <a:pt x="85360" y="381000"/>
                  <a:pt x="0" y="295640"/>
                  <a:pt x="0" y="190500"/>
                </a:cubicBezTo>
                <a:close/>
                <a:moveTo>
                  <a:pt x="190500" y="250031"/>
                </a:moveTo>
                <a:cubicBezTo>
                  <a:pt x="223356" y="250031"/>
                  <a:pt x="250031" y="223356"/>
                  <a:pt x="250031" y="190500"/>
                </a:cubicBezTo>
                <a:cubicBezTo>
                  <a:pt x="250031" y="157644"/>
                  <a:pt x="223356" y="130969"/>
                  <a:pt x="190500" y="130969"/>
                </a:cubicBezTo>
                <a:cubicBezTo>
                  <a:pt x="157644" y="130969"/>
                  <a:pt x="130969" y="157644"/>
                  <a:pt x="130969" y="190500"/>
                </a:cubicBezTo>
                <a:cubicBezTo>
                  <a:pt x="130969" y="223356"/>
                  <a:pt x="157644" y="250031"/>
                  <a:pt x="190500" y="250031"/>
                </a:cubicBezTo>
                <a:close/>
                <a:moveTo>
                  <a:pt x="190500" y="83344"/>
                </a:moveTo>
                <a:cubicBezTo>
                  <a:pt x="249641" y="83344"/>
                  <a:pt x="297656" y="131359"/>
                  <a:pt x="297656" y="190500"/>
                </a:cubicBezTo>
                <a:cubicBezTo>
                  <a:pt x="297656" y="249641"/>
                  <a:pt x="249641" y="297656"/>
                  <a:pt x="190500" y="297656"/>
                </a:cubicBezTo>
                <a:cubicBezTo>
                  <a:pt x="131359" y="297656"/>
                  <a:pt x="83344" y="249641"/>
                  <a:pt x="83344" y="190500"/>
                </a:cubicBezTo>
                <a:cubicBezTo>
                  <a:pt x="83344" y="131359"/>
                  <a:pt x="131359" y="83344"/>
                  <a:pt x="190500" y="83344"/>
                </a:cubicBezTo>
                <a:close/>
                <a:moveTo>
                  <a:pt x="166688" y="190500"/>
                </a:moveTo>
                <a:cubicBezTo>
                  <a:pt x="166688" y="177358"/>
                  <a:pt x="177358" y="166688"/>
                  <a:pt x="190500" y="166688"/>
                </a:cubicBezTo>
                <a:cubicBezTo>
                  <a:pt x="203642" y="166688"/>
                  <a:pt x="214313" y="177358"/>
                  <a:pt x="214313" y="190500"/>
                </a:cubicBezTo>
                <a:cubicBezTo>
                  <a:pt x="214313" y="203642"/>
                  <a:pt x="203642" y="214313"/>
                  <a:pt x="190500" y="214313"/>
                </a:cubicBezTo>
                <a:cubicBezTo>
                  <a:pt x="177358" y="214313"/>
                  <a:pt x="166688" y="203642"/>
                  <a:pt x="166688" y="19050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0" name="Text 8"/>
          <p:cNvSpPr/>
          <p:nvPr/>
        </p:nvSpPr>
        <p:spPr>
          <a:xfrm>
            <a:off x="1492250" y="2336800"/>
            <a:ext cx="171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研究目的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63600" y="2997200"/>
            <a:ext cx="6921500" cy="368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</a:t>
            </a: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结构改造</a:t>
            </a:r>
            <a:r>
              <a:rPr lang="en-US" sz="18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解决深层网络的优化难题，实现：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63600" y="3571875"/>
            <a:ext cx="6807200" cy="711200"/>
          </a:xfrm>
          <a:custGeom>
            <a:avLst/>
            <a:gdLst/>
            <a:ahLst/>
            <a:cxnLst/>
            <a:rect l="l" t="t" r="r" b="b"/>
            <a:pathLst>
              <a:path w="6807200" h="711200">
                <a:moveTo>
                  <a:pt x="50801" y="0"/>
                </a:moveTo>
                <a:lnTo>
                  <a:pt x="6756399" y="0"/>
                </a:lnTo>
                <a:cubicBezTo>
                  <a:pt x="6784456" y="0"/>
                  <a:pt x="6807200" y="22744"/>
                  <a:pt x="6807200" y="50801"/>
                </a:cubicBezTo>
                <a:lnTo>
                  <a:pt x="6807200" y="660399"/>
                </a:lnTo>
                <a:cubicBezTo>
                  <a:pt x="6807200" y="688456"/>
                  <a:pt x="6784456" y="711200"/>
                  <a:pt x="6756399" y="711200"/>
                </a:cubicBezTo>
                <a:lnTo>
                  <a:pt x="50801" y="711200"/>
                </a:lnTo>
                <a:cubicBezTo>
                  <a:pt x="22744" y="711200"/>
                  <a:pt x="0" y="688456"/>
                  <a:pt x="0" y="6603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1016000" y="3724275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4" name="Text 12"/>
          <p:cNvSpPr/>
          <p:nvPr/>
        </p:nvSpPr>
        <p:spPr>
          <a:xfrm>
            <a:off x="965200" y="3724275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574800" y="3775075"/>
            <a:ext cx="172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让深层网络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可优化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63600" y="4435475"/>
            <a:ext cx="6807200" cy="711200"/>
          </a:xfrm>
          <a:custGeom>
            <a:avLst/>
            <a:gdLst/>
            <a:ahLst/>
            <a:cxnLst/>
            <a:rect l="l" t="t" r="r" b="b"/>
            <a:pathLst>
              <a:path w="6807200" h="711200">
                <a:moveTo>
                  <a:pt x="50801" y="0"/>
                </a:moveTo>
                <a:lnTo>
                  <a:pt x="6756399" y="0"/>
                </a:lnTo>
                <a:cubicBezTo>
                  <a:pt x="6784456" y="0"/>
                  <a:pt x="6807200" y="22744"/>
                  <a:pt x="6807200" y="50801"/>
                </a:cubicBezTo>
                <a:lnTo>
                  <a:pt x="6807200" y="660399"/>
                </a:lnTo>
                <a:cubicBezTo>
                  <a:pt x="6807200" y="688456"/>
                  <a:pt x="6784456" y="711200"/>
                  <a:pt x="6756399" y="711200"/>
                </a:cubicBezTo>
                <a:lnTo>
                  <a:pt x="50801" y="711200"/>
                </a:lnTo>
                <a:cubicBezTo>
                  <a:pt x="22744" y="711200"/>
                  <a:pt x="0" y="688456"/>
                  <a:pt x="0" y="6603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1016000" y="4587875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8" name="Text 16"/>
          <p:cNvSpPr/>
          <p:nvPr/>
        </p:nvSpPr>
        <p:spPr>
          <a:xfrm>
            <a:off x="965200" y="4587875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574800" y="4638675"/>
            <a:ext cx="193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性能随深度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单调提升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305800" y="2032000"/>
            <a:ext cx="7442200" cy="3416300"/>
          </a:xfrm>
          <a:custGeom>
            <a:avLst/>
            <a:gdLst/>
            <a:ahLst/>
            <a:cxnLst/>
            <a:rect l="l" t="t" r="r" b="b"/>
            <a:pathLst>
              <a:path w="7442200" h="3416300">
                <a:moveTo>
                  <a:pt x="50800" y="0"/>
                </a:moveTo>
                <a:lnTo>
                  <a:pt x="7391400" y="0"/>
                </a:lnTo>
                <a:cubicBezTo>
                  <a:pt x="7419456" y="0"/>
                  <a:pt x="7442200" y="22744"/>
                  <a:pt x="7442200" y="50800"/>
                </a:cubicBezTo>
                <a:lnTo>
                  <a:pt x="7442200" y="3365500"/>
                </a:lnTo>
                <a:cubicBezTo>
                  <a:pt x="7442200" y="3393556"/>
                  <a:pt x="7419456" y="3416300"/>
                  <a:pt x="7391400" y="3416300"/>
                </a:cubicBezTo>
                <a:lnTo>
                  <a:pt x="50800" y="3416300"/>
                </a:lnTo>
                <a:cubicBezTo>
                  <a:pt x="22763" y="3416300"/>
                  <a:pt x="0" y="3393537"/>
                  <a:pt x="0" y="33655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8305800" y="2032000"/>
            <a:ext cx="50800" cy="3416300"/>
          </a:xfrm>
          <a:custGeom>
            <a:avLst/>
            <a:gdLst/>
            <a:ahLst/>
            <a:cxnLst/>
            <a:rect l="l" t="t" r="r" b="b"/>
            <a:pathLst>
              <a:path w="50800" h="3416300">
                <a:moveTo>
                  <a:pt x="50800" y="0"/>
                </a:moveTo>
                <a:lnTo>
                  <a:pt x="50800" y="0"/>
                </a:lnTo>
                <a:lnTo>
                  <a:pt x="50800" y="3416300"/>
                </a:lnTo>
                <a:lnTo>
                  <a:pt x="50800" y="3416300"/>
                </a:lnTo>
                <a:cubicBezTo>
                  <a:pt x="22763" y="3416300"/>
                  <a:pt x="0" y="3393537"/>
                  <a:pt x="0" y="33655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2" name="Shape 20"/>
          <p:cNvSpPr/>
          <p:nvPr/>
        </p:nvSpPr>
        <p:spPr>
          <a:xfrm>
            <a:off x="8686800" y="2374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89297" y="41672"/>
                </a:moveTo>
                <a:cubicBezTo>
                  <a:pt x="89297" y="18678"/>
                  <a:pt x="107975" y="0"/>
                  <a:pt x="130969" y="0"/>
                </a:cubicBezTo>
                <a:lnTo>
                  <a:pt x="148828" y="0"/>
                </a:lnTo>
                <a:cubicBezTo>
                  <a:pt x="161999" y="0"/>
                  <a:pt x="172641" y="10641"/>
                  <a:pt x="172641" y="23812"/>
                </a:cubicBezTo>
                <a:lnTo>
                  <a:pt x="172641" y="357188"/>
                </a:lnTo>
                <a:cubicBezTo>
                  <a:pt x="172641" y="370359"/>
                  <a:pt x="161999" y="381000"/>
                  <a:pt x="148828" y="381000"/>
                </a:cubicBezTo>
                <a:lnTo>
                  <a:pt x="125016" y="381000"/>
                </a:lnTo>
                <a:cubicBezTo>
                  <a:pt x="102840" y="381000"/>
                  <a:pt x="84162" y="365820"/>
                  <a:pt x="78879" y="345281"/>
                </a:cubicBezTo>
                <a:cubicBezTo>
                  <a:pt x="78358" y="345281"/>
                  <a:pt x="77912" y="345281"/>
                  <a:pt x="77391" y="345281"/>
                </a:cubicBezTo>
                <a:cubicBezTo>
                  <a:pt x="44500" y="345281"/>
                  <a:pt x="17859" y="318641"/>
                  <a:pt x="17859" y="285750"/>
                </a:cubicBezTo>
                <a:cubicBezTo>
                  <a:pt x="17859" y="272355"/>
                  <a:pt x="22324" y="260003"/>
                  <a:pt x="29766" y="250031"/>
                </a:cubicBezTo>
                <a:cubicBezTo>
                  <a:pt x="15329" y="239167"/>
                  <a:pt x="5953" y="221903"/>
                  <a:pt x="5953" y="202406"/>
                </a:cubicBezTo>
                <a:cubicBezTo>
                  <a:pt x="5953" y="179412"/>
                  <a:pt x="19050" y="159395"/>
                  <a:pt x="38100" y="149498"/>
                </a:cubicBezTo>
                <a:cubicBezTo>
                  <a:pt x="32817" y="140568"/>
                  <a:pt x="29766" y="130150"/>
                  <a:pt x="29766" y="119063"/>
                </a:cubicBezTo>
                <a:cubicBezTo>
                  <a:pt x="29766" y="86171"/>
                  <a:pt x="56406" y="59531"/>
                  <a:pt x="89297" y="59531"/>
                </a:cubicBezTo>
                <a:lnTo>
                  <a:pt x="89297" y="41672"/>
                </a:lnTo>
                <a:close/>
                <a:moveTo>
                  <a:pt x="291703" y="41672"/>
                </a:moveTo>
                <a:lnTo>
                  <a:pt x="291703" y="59531"/>
                </a:lnTo>
                <a:cubicBezTo>
                  <a:pt x="324594" y="59531"/>
                  <a:pt x="351234" y="86171"/>
                  <a:pt x="351234" y="119063"/>
                </a:cubicBezTo>
                <a:cubicBezTo>
                  <a:pt x="351234" y="130225"/>
                  <a:pt x="348183" y="140643"/>
                  <a:pt x="342900" y="149498"/>
                </a:cubicBezTo>
                <a:cubicBezTo>
                  <a:pt x="362024" y="159395"/>
                  <a:pt x="375047" y="179338"/>
                  <a:pt x="375047" y="202406"/>
                </a:cubicBezTo>
                <a:cubicBezTo>
                  <a:pt x="375047" y="221903"/>
                  <a:pt x="365671" y="239167"/>
                  <a:pt x="351234" y="250031"/>
                </a:cubicBezTo>
                <a:cubicBezTo>
                  <a:pt x="358676" y="260003"/>
                  <a:pt x="363141" y="272355"/>
                  <a:pt x="363141" y="285750"/>
                </a:cubicBezTo>
                <a:cubicBezTo>
                  <a:pt x="363141" y="318641"/>
                  <a:pt x="336500" y="345281"/>
                  <a:pt x="303609" y="345281"/>
                </a:cubicBezTo>
                <a:cubicBezTo>
                  <a:pt x="303088" y="345281"/>
                  <a:pt x="302642" y="345281"/>
                  <a:pt x="302121" y="345281"/>
                </a:cubicBezTo>
                <a:cubicBezTo>
                  <a:pt x="296838" y="365820"/>
                  <a:pt x="278160" y="381000"/>
                  <a:pt x="255984" y="381000"/>
                </a:cubicBezTo>
                <a:lnTo>
                  <a:pt x="232172" y="381000"/>
                </a:lnTo>
                <a:cubicBezTo>
                  <a:pt x="219001" y="381000"/>
                  <a:pt x="208359" y="370359"/>
                  <a:pt x="208359" y="357188"/>
                </a:cubicBezTo>
                <a:lnTo>
                  <a:pt x="208359" y="23812"/>
                </a:lnTo>
                <a:cubicBezTo>
                  <a:pt x="208359" y="10641"/>
                  <a:pt x="219001" y="0"/>
                  <a:pt x="232172" y="0"/>
                </a:cubicBezTo>
                <a:lnTo>
                  <a:pt x="250031" y="0"/>
                </a:lnTo>
                <a:cubicBezTo>
                  <a:pt x="273025" y="0"/>
                  <a:pt x="291703" y="18678"/>
                  <a:pt x="291703" y="41672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3" name="Text 21"/>
          <p:cNvSpPr/>
          <p:nvPr/>
        </p:nvSpPr>
        <p:spPr>
          <a:xfrm>
            <a:off x="9264650" y="2336800"/>
            <a:ext cx="171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核心假设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636000" y="3027682"/>
            <a:ext cx="3772059" cy="294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学习残差映射比学习直接映射更容易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636000" y="3521075"/>
            <a:ext cx="6807200" cy="1016000"/>
          </a:xfrm>
          <a:custGeom>
            <a:avLst/>
            <a:gdLst/>
            <a:ahLst/>
            <a:cxnLst/>
            <a:rect l="l" t="t" r="r" b="b"/>
            <a:pathLst>
              <a:path w="6807200" h="1016000">
                <a:moveTo>
                  <a:pt x="50800" y="0"/>
                </a:moveTo>
                <a:lnTo>
                  <a:pt x="6756400" y="0"/>
                </a:lnTo>
                <a:cubicBezTo>
                  <a:pt x="6784437" y="0"/>
                  <a:pt x="6807200" y="22763"/>
                  <a:pt x="6807200" y="50800"/>
                </a:cubicBezTo>
                <a:lnTo>
                  <a:pt x="6807200" y="965200"/>
                </a:lnTo>
                <a:cubicBezTo>
                  <a:pt x="6807200" y="993237"/>
                  <a:pt x="6784437" y="1016000"/>
                  <a:pt x="6756400" y="1016000"/>
                </a:cubicBezTo>
                <a:lnTo>
                  <a:pt x="50800" y="1016000"/>
                </a:lnTo>
                <a:cubicBezTo>
                  <a:pt x="22763" y="1016000"/>
                  <a:pt x="0" y="993237"/>
                  <a:pt x="0" y="96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8839200" y="3724275"/>
            <a:ext cx="6502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如果最优映射接近恒等映射，那么学习将其表示为残差（F(x) = H(x) - x）比直接学习H(x)更容易优化。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13080" y="5710555"/>
            <a:ext cx="15224760" cy="3058160"/>
          </a:xfrm>
          <a:custGeom>
            <a:avLst/>
            <a:gdLst/>
            <a:ahLst/>
            <a:cxnLst/>
            <a:rect l="l" t="t" r="r" b="b"/>
            <a:pathLst>
              <a:path w="15224760" h="3058160">
                <a:moveTo>
                  <a:pt x="50796" y="0"/>
                </a:moveTo>
                <a:lnTo>
                  <a:pt x="15173964" y="0"/>
                </a:lnTo>
                <a:cubicBezTo>
                  <a:pt x="15202018" y="0"/>
                  <a:pt x="15224760" y="22742"/>
                  <a:pt x="15224760" y="50796"/>
                </a:cubicBezTo>
                <a:lnTo>
                  <a:pt x="15224760" y="3007364"/>
                </a:lnTo>
                <a:cubicBezTo>
                  <a:pt x="15224760" y="3035418"/>
                  <a:pt x="15202018" y="3058160"/>
                  <a:pt x="15173964" y="3058160"/>
                </a:cubicBezTo>
                <a:lnTo>
                  <a:pt x="50796" y="3058160"/>
                </a:lnTo>
                <a:cubicBezTo>
                  <a:pt x="22742" y="3058160"/>
                  <a:pt x="0" y="3035418"/>
                  <a:pt x="0" y="3007364"/>
                </a:cubicBezTo>
                <a:lnTo>
                  <a:pt x="0" y="50796"/>
                </a:lnTo>
                <a:cubicBezTo>
                  <a:pt x="0" y="22761"/>
                  <a:pt x="22761" y="0"/>
                  <a:pt x="50796" y="0"/>
                </a:cubicBezTo>
                <a:close/>
              </a:path>
            </a:pathLst>
          </a:custGeom>
          <a:solidFill>
            <a:srgbClr val="3C8082">
              <a:alpha val="5098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822960" y="6020436"/>
            <a:ext cx="14757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技术路线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835626" y="6655277"/>
            <a:ext cx="965200" cy="965200"/>
          </a:xfrm>
          <a:custGeom>
            <a:avLst/>
            <a:gdLst/>
            <a:ahLst/>
            <a:cxnLst/>
            <a:rect l="l" t="t" r="r" b="b"/>
            <a:pathLst>
              <a:path w="965200" h="965200">
                <a:moveTo>
                  <a:pt x="482600" y="0"/>
                </a:moveTo>
                <a:lnTo>
                  <a:pt x="482600" y="0"/>
                </a:lnTo>
                <a:cubicBezTo>
                  <a:pt x="748954" y="0"/>
                  <a:pt x="965200" y="216246"/>
                  <a:pt x="965200" y="482600"/>
                </a:cubicBezTo>
                <a:lnTo>
                  <a:pt x="965200" y="482600"/>
                </a:lnTo>
                <a:cubicBezTo>
                  <a:pt x="965200" y="748954"/>
                  <a:pt x="748954" y="965200"/>
                  <a:pt x="482600" y="965200"/>
                </a:cubicBezTo>
                <a:lnTo>
                  <a:pt x="482600" y="965200"/>
                </a:lnTo>
                <a:cubicBezTo>
                  <a:pt x="216246" y="965200"/>
                  <a:pt x="0" y="748954"/>
                  <a:pt x="0" y="482600"/>
                </a:cubicBezTo>
                <a:lnTo>
                  <a:pt x="0" y="482600"/>
                </a:lnTo>
                <a:cubicBezTo>
                  <a:pt x="0" y="216246"/>
                  <a:pt x="216246" y="0"/>
                  <a:pt x="482600" y="0"/>
                </a:cubicBezTo>
                <a:close/>
              </a:path>
            </a:pathLst>
          </a:custGeom>
          <a:solidFill>
            <a:srgbClr val="D85D3C">
              <a:alpha val="20000"/>
            </a:srgbClr>
          </a:solidFill>
          <a:ln w="50800">
            <a:solidFill>
              <a:srgbClr val="D85D3C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2202339" y="6947377"/>
            <a:ext cx="238125" cy="381000"/>
          </a:xfrm>
          <a:custGeom>
            <a:avLst/>
            <a:gdLst/>
            <a:ahLst/>
            <a:cxnLst/>
            <a:rect l="l" t="t" r="r" b="b"/>
            <a:pathLst>
              <a:path w="238125" h="381000">
                <a:moveTo>
                  <a:pt x="47625" y="119063"/>
                </a:moveTo>
                <a:cubicBezTo>
                  <a:pt x="47625" y="79623"/>
                  <a:pt x="79623" y="47625"/>
                  <a:pt x="119063" y="47625"/>
                </a:cubicBezTo>
                <a:cubicBezTo>
                  <a:pt x="158502" y="47625"/>
                  <a:pt x="190500" y="79623"/>
                  <a:pt x="190500" y="119063"/>
                </a:cubicBezTo>
                <a:cubicBezTo>
                  <a:pt x="190500" y="150837"/>
                  <a:pt x="169738" y="177775"/>
                  <a:pt x="141015" y="187077"/>
                </a:cubicBezTo>
                <a:cubicBezTo>
                  <a:pt x="119881" y="193923"/>
                  <a:pt x="95250" y="213345"/>
                  <a:pt x="95250" y="244078"/>
                </a:cubicBezTo>
                <a:lnTo>
                  <a:pt x="95250" y="261938"/>
                </a:lnTo>
                <a:cubicBezTo>
                  <a:pt x="95250" y="275109"/>
                  <a:pt x="105891" y="285750"/>
                  <a:pt x="119063" y="285750"/>
                </a:cubicBezTo>
                <a:cubicBezTo>
                  <a:pt x="132234" y="285750"/>
                  <a:pt x="142875" y="275109"/>
                  <a:pt x="142875" y="261938"/>
                </a:cubicBezTo>
                <a:lnTo>
                  <a:pt x="142875" y="244078"/>
                </a:lnTo>
                <a:cubicBezTo>
                  <a:pt x="142875" y="242813"/>
                  <a:pt x="143321" y="241027"/>
                  <a:pt x="145479" y="238646"/>
                </a:cubicBezTo>
                <a:cubicBezTo>
                  <a:pt x="147712" y="236190"/>
                  <a:pt x="151358" y="233809"/>
                  <a:pt x="155674" y="232395"/>
                </a:cubicBezTo>
                <a:cubicBezTo>
                  <a:pt x="203522" y="216991"/>
                  <a:pt x="238125" y="172120"/>
                  <a:pt x="238125" y="119063"/>
                </a:cubicBezTo>
                <a:cubicBezTo>
                  <a:pt x="238125" y="53280"/>
                  <a:pt x="184845" y="0"/>
                  <a:pt x="119063" y="0"/>
                </a:cubicBezTo>
                <a:cubicBezTo>
                  <a:pt x="53280" y="0"/>
                  <a:pt x="0" y="53280"/>
                  <a:pt x="0" y="119063"/>
                </a:cubicBezTo>
                <a:cubicBezTo>
                  <a:pt x="0" y="132234"/>
                  <a:pt x="10641" y="142875"/>
                  <a:pt x="23812" y="142875"/>
                </a:cubicBezTo>
                <a:cubicBezTo>
                  <a:pt x="36984" y="142875"/>
                  <a:pt x="47625" y="132234"/>
                  <a:pt x="47625" y="119063"/>
                </a:cubicBezTo>
                <a:close/>
                <a:moveTo>
                  <a:pt x="119063" y="381000"/>
                </a:moveTo>
                <a:cubicBezTo>
                  <a:pt x="135508" y="381000"/>
                  <a:pt x="148828" y="367680"/>
                  <a:pt x="148828" y="351234"/>
                </a:cubicBezTo>
                <a:cubicBezTo>
                  <a:pt x="148828" y="334789"/>
                  <a:pt x="135508" y="321469"/>
                  <a:pt x="119063" y="321469"/>
                </a:cubicBezTo>
                <a:cubicBezTo>
                  <a:pt x="102617" y="321469"/>
                  <a:pt x="89297" y="334789"/>
                  <a:pt x="89297" y="351234"/>
                </a:cubicBezTo>
                <a:cubicBezTo>
                  <a:pt x="89297" y="367680"/>
                  <a:pt x="102617" y="381000"/>
                  <a:pt x="119063" y="38100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1" name="Text 29"/>
          <p:cNvSpPr/>
          <p:nvPr/>
        </p:nvSpPr>
        <p:spPr>
          <a:xfrm>
            <a:off x="765810" y="7747477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72160" y="8153877"/>
            <a:ext cx="308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深度网络退化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067492" y="735377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4" name="Shape 32"/>
          <p:cNvSpPr/>
          <p:nvPr/>
        </p:nvSpPr>
        <p:spPr>
          <a:xfrm>
            <a:off x="5708809" y="6655277"/>
            <a:ext cx="965200" cy="965200"/>
          </a:xfrm>
          <a:custGeom>
            <a:avLst/>
            <a:gdLst/>
            <a:ahLst/>
            <a:cxnLst/>
            <a:rect l="l" t="t" r="r" b="b"/>
            <a:pathLst>
              <a:path w="965200" h="965200">
                <a:moveTo>
                  <a:pt x="482600" y="0"/>
                </a:moveTo>
                <a:lnTo>
                  <a:pt x="482600" y="0"/>
                </a:lnTo>
                <a:cubicBezTo>
                  <a:pt x="748954" y="0"/>
                  <a:pt x="965200" y="216246"/>
                  <a:pt x="965200" y="482600"/>
                </a:cubicBezTo>
                <a:lnTo>
                  <a:pt x="965200" y="482600"/>
                </a:lnTo>
                <a:cubicBezTo>
                  <a:pt x="965200" y="748954"/>
                  <a:pt x="748954" y="965200"/>
                  <a:pt x="482600" y="965200"/>
                </a:cubicBezTo>
                <a:lnTo>
                  <a:pt x="482600" y="965200"/>
                </a:lnTo>
                <a:cubicBezTo>
                  <a:pt x="216246" y="965200"/>
                  <a:pt x="0" y="748954"/>
                  <a:pt x="0" y="482600"/>
                </a:cubicBezTo>
                <a:lnTo>
                  <a:pt x="0" y="482600"/>
                </a:lnTo>
                <a:cubicBezTo>
                  <a:pt x="0" y="216246"/>
                  <a:pt x="216246" y="0"/>
                  <a:pt x="482600" y="0"/>
                </a:cubicBezTo>
                <a:close/>
              </a:path>
            </a:pathLst>
          </a:custGeom>
          <a:solidFill>
            <a:srgbClr val="3C8082">
              <a:alpha val="20000"/>
            </a:srgbClr>
          </a:solidFill>
          <a:ln w="50800">
            <a:solidFill>
              <a:srgbClr val="3C8082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051709" y="6947377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17959" y="285750"/>
                </a:moveTo>
                <a:cubicBezTo>
                  <a:pt x="223391" y="269156"/>
                  <a:pt x="234255" y="254124"/>
                  <a:pt x="246534" y="241176"/>
                </a:cubicBezTo>
                <a:cubicBezTo>
                  <a:pt x="270867" y="215578"/>
                  <a:pt x="285750" y="180975"/>
                  <a:pt x="285750" y="142875"/>
                </a:cubicBezTo>
                <a:cubicBezTo>
                  <a:pt x="285750" y="63996"/>
                  <a:pt x="221754" y="0"/>
                  <a:pt x="142875" y="0"/>
                </a:cubicBezTo>
                <a:cubicBezTo>
                  <a:pt x="63996" y="0"/>
                  <a:pt x="0" y="63996"/>
                  <a:pt x="0" y="142875"/>
                </a:cubicBezTo>
                <a:cubicBezTo>
                  <a:pt x="0" y="180975"/>
                  <a:pt x="14883" y="215578"/>
                  <a:pt x="39216" y="241176"/>
                </a:cubicBezTo>
                <a:cubicBezTo>
                  <a:pt x="51495" y="254124"/>
                  <a:pt x="62433" y="269156"/>
                  <a:pt x="67791" y="285750"/>
                </a:cubicBezTo>
                <a:lnTo>
                  <a:pt x="217884" y="285750"/>
                </a:lnTo>
                <a:close/>
                <a:moveTo>
                  <a:pt x="214313" y="321469"/>
                </a:moveTo>
                <a:lnTo>
                  <a:pt x="71438" y="321469"/>
                </a:lnTo>
                <a:lnTo>
                  <a:pt x="71438" y="333375"/>
                </a:lnTo>
                <a:cubicBezTo>
                  <a:pt x="71438" y="366266"/>
                  <a:pt x="98078" y="392906"/>
                  <a:pt x="130969" y="392906"/>
                </a:cubicBezTo>
                <a:lnTo>
                  <a:pt x="154781" y="392906"/>
                </a:lnTo>
                <a:cubicBezTo>
                  <a:pt x="187672" y="392906"/>
                  <a:pt x="214313" y="366266"/>
                  <a:pt x="214313" y="333375"/>
                </a:cubicBezTo>
                <a:lnTo>
                  <a:pt x="214313" y="321469"/>
                </a:lnTo>
                <a:close/>
                <a:moveTo>
                  <a:pt x="136922" y="83344"/>
                </a:moveTo>
                <a:cubicBezTo>
                  <a:pt x="107305" y="83344"/>
                  <a:pt x="83344" y="107305"/>
                  <a:pt x="83344" y="136922"/>
                </a:cubicBezTo>
                <a:cubicBezTo>
                  <a:pt x="83344" y="146819"/>
                  <a:pt x="75381" y="154781"/>
                  <a:pt x="65484" y="154781"/>
                </a:cubicBezTo>
                <a:cubicBezTo>
                  <a:pt x="55587" y="154781"/>
                  <a:pt x="47625" y="146819"/>
                  <a:pt x="47625" y="136922"/>
                </a:cubicBezTo>
                <a:cubicBezTo>
                  <a:pt x="47625" y="87585"/>
                  <a:pt x="87585" y="47625"/>
                  <a:pt x="136922" y="47625"/>
                </a:cubicBezTo>
                <a:cubicBezTo>
                  <a:pt x="146819" y="47625"/>
                  <a:pt x="154781" y="55587"/>
                  <a:pt x="154781" y="65484"/>
                </a:cubicBezTo>
                <a:cubicBezTo>
                  <a:pt x="154781" y="75381"/>
                  <a:pt x="146819" y="83344"/>
                  <a:pt x="136922" y="83344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6" name="Text 34"/>
          <p:cNvSpPr/>
          <p:nvPr/>
        </p:nvSpPr>
        <p:spPr>
          <a:xfrm>
            <a:off x="4638992" y="7747477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假设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645342" y="8153877"/>
            <a:ext cx="308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残差学习更易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940675" y="735377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9" name="Shape 37"/>
          <p:cNvSpPr/>
          <p:nvPr/>
        </p:nvSpPr>
        <p:spPr>
          <a:xfrm>
            <a:off x="9581991" y="6655277"/>
            <a:ext cx="965200" cy="965200"/>
          </a:xfrm>
          <a:custGeom>
            <a:avLst/>
            <a:gdLst/>
            <a:ahLst/>
            <a:cxnLst/>
            <a:rect l="l" t="t" r="r" b="b"/>
            <a:pathLst>
              <a:path w="965200" h="965200">
                <a:moveTo>
                  <a:pt x="482600" y="0"/>
                </a:moveTo>
                <a:lnTo>
                  <a:pt x="482600" y="0"/>
                </a:lnTo>
                <a:cubicBezTo>
                  <a:pt x="748954" y="0"/>
                  <a:pt x="965200" y="216246"/>
                  <a:pt x="965200" y="482600"/>
                </a:cubicBezTo>
                <a:lnTo>
                  <a:pt x="965200" y="482600"/>
                </a:lnTo>
                <a:cubicBezTo>
                  <a:pt x="965200" y="748954"/>
                  <a:pt x="748954" y="965200"/>
                  <a:pt x="482600" y="965200"/>
                </a:cubicBezTo>
                <a:lnTo>
                  <a:pt x="482600" y="965200"/>
                </a:lnTo>
                <a:cubicBezTo>
                  <a:pt x="216246" y="965200"/>
                  <a:pt x="0" y="748954"/>
                  <a:pt x="0" y="482600"/>
                </a:cubicBezTo>
                <a:lnTo>
                  <a:pt x="0" y="482600"/>
                </a:lnTo>
                <a:cubicBezTo>
                  <a:pt x="0" y="216246"/>
                  <a:pt x="216246" y="0"/>
                  <a:pt x="482600" y="0"/>
                </a:cubicBezTo>
                <a:close/>
              </a:path>
            </a:pathLst>
          </a:custGeom>
          <a:solidFill>
            <a:srgbClr val="D85D3C">
              <a:alpha val="20000"/>
            </a:srgbClr>
          </a:solidFill>
          <a:ln w="50800">
            <a:solidFill>
              <a:srgbClr val="D85D3C"/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9829641" y="6947377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1" name="Text 39"/>
          <p:cNvSpPr/>
          <p:nvPr/>
        </p:nvSpPr>
        <p:spPr>
          <a:xfrm>
            <a:off x="8512175" y="7747477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方法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518525" y="8153877"/>
            <a:ext cx="308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Shortcut连接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1813858" y="735377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4" name="Shape 42"/>
          <p:cNvSpPr/>
          <p:nvPr/>
        </p:nvSpPr>
        <p:spPr>
          <a:xfrm>
            <a:off x="13455174" y="6655277"/>
            <a:ext cx="965200" cy="965200"/>
          </a:xfrm>
          <a:custGeom>
            <a:avLst/>
            <a:gdLst/>
            <a:ahLst/>
            <a:cxnLst/>
            <a:rect l="l" t="t" r="r" b="b"/>
            <a:pathLst>
              <a:path w="965200" h="965200">
                <a:moveTo>
                  <a:pt x="482600" y="0"/>
                </a:moveTo>
                <a:lnTo>
                  <a:pt x="482600" y="0"/>
                </a:lnTo>
                <a:cubicBezTo>
                  <a:pt x="748954" y="0"/>
                  <a:pt x="965200" y="216246"/>
                  <a:pt x="965200" y="482600"/>
                </a:cubicBezTo>
                <a:lnTo>
                  <a:pt x="965200" y="482600"/>
                </a:lnTo>
                <a:cubicBezTo>
                  <a:pt x="965200" y="748954"/>
                  <a:pt x="748954" y="965200"/>
                  <a:pt x="482600" y="965200"/>
                </a:cubicBezTo>
                <a:lnTo>
                  <a:pt x="482600" y="965200"/>
                </a:lnTo>
                <a:cubicBezTo>
                  <a:pt x="216246" y="965200"/>
                  <a:pt x="0" y="748954"/>
                  <a:pt x="0" y="482600"/>
                </a:cubicBezTo>
                <a:lnTo>
                  <a:pt x="0" y="482600"/>
                </a:lnTo>
                <a:cubicBezTo>
                  <a:pt x="0" y="216246"/>
                  <a:pt x="216246" y="0"/>
                  <a:pt x="482600" y="0"/>
                </a:cubicBezTo>
                <a:close/>
              </a:path>
            </a:pathLst>
          </a:custGeom>
          <a:solidFill>
            <a:srgbClr val="3C8082">
              <a:alpha val="20000"/>
            </a:srgbClr>
          </a:solidFill>
          <a:ln w="50800">
            <a:solidFill>
              <a:srgbClr val="3C8082"/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13774262" y="6947377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23552" y="52164"/>
                </a:moveTo>
                <a:cubicBezTo>
                  <a:pt x="334194" y="59903"/>
                  <a:pt x="336575" y="74786"/>
                  <a:pt x="328836" y="85427"/>
                </a:cubicBezTo>
                <a:lnTo>
                  <a:pt x="138336" y="347365"/>
                </a:lnTo>
                <a:cubicBezTo>
                  <a:pt x="134243" y="353020"/>
                  <a:pt x="127918" y="356518"/>
                  <a:pt x="120923" y="357113"/>
                </a:cubicBezTo>
                <a:cubicBezTo>
                  <a:pt x="113928" y="357708"/>
                  <a:pt x="107156" y="355104"/>
                  <a:pt x="102245" y="350193"/>
                </a:cubicBezTo>
                <a:lnTo>
                  <a:pt x="6995" y="254943"/>
                </a:lnTo>
                <a:cubicBezTo>
                  <a:pt x="-2307" y="245641"/>
                  <a:pt x="-2307" y="230535"/>
                  <a:pt x="6995" y="221233"/>
                </a:cubicBezTo>
                <a:cubicBezTo>
                  <a:pt x="16297" y="211931"/>
                  <a:pt x="31403" y="211931"/>
                  <a:pt x="40704" y="221233"/>
                </a:cubicBezTo>
                <a:lnTo>
                  <a:pt x="116235" y="296763"/>
                </a:lnTo>
                <a:lnTo>
                  <a:pt x="290364" y="57373"/>
                </a:lnTo>
                <a:cubicBezTo>
                  <a:pt x="298103" y="46732"/>
                  <a:pt x="312986" y="44351"/>
                  <a:pt x="323627" y="5209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6" name="Text 44"/>
          <p:cNvSpPr/>
          <p:nvPr/>
        </p:nvSpPr>
        <p:spPr>
          <a:xfrm>
            <a:off x="12385358" y="7747477"/>
            <a:ext cx="309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目标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2391708" y="8153877"/>
            <a:ext cx="308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深度可优化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7126" y="467126"/>
            <a:ext cx="794115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1" b="1" kern="0" spc="74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B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308830" y="467126"/>
            <a:ext cx="280276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1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635818" y="467126"/>
            <a:ext cx="840828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1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核心公式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67126" y="840828"/>
            <a:ext cx="15602023" cy="5605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14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残差学习公式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67126" y="1541517"/>
            <a:ext cx="1121103" cy="46713"/>
          </a:xfrm>
          <a:custGeom>
            <a:avLst/>
            <a:gdLst/>
            <a:ahLst/>
            <a:cxnLst/>
            <a:rect l="l" t="t" r="r" b="b"/>
            <a:pathLst>
              <a:path w="1121103" h="46713">
                <a:moveTo>
                  <a:pt x="0" y="0"/>
                </a:moveTo>
                <a:lnTo>
                  <a:pt x="1121103" y="0"/>
                </a:lnTo>
                <a:lnTo>
                  <a:pt x="1121103" y="46713"/>
                </a:lnTo>
                <a:lnTo>
                  <a:pt x="0" y="46713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471798" y="1826464"/>
            <a:ext cx="7506722" cy="2438400"/>
          </a:xfrm>
          <a:custGeom>
            <a:avLst/>
            <a:gdLst/>
            <a:ahLst/>
            <a:cxnLst/>
            <a:rect l="l" t="t" r="r" b="b"/>
            <a:pathLst>
              <a:path w="7506722" h="2438400">
                <a:moveTo>
                  <a:pt x="46720" y="0"/>
                </a:moveTo>
                <a:lnTo>
                  <a:pt x="7460002" y="0"/>
                </a:lnTo>
                <a:cubicBezTo>
                  <a:pt x="7485805" y="0"/>
                  <a:pt x="7506722" y="20917"/>
                  <a:pt x="7506722" y="46720"/>
                </a:cubicBezTo>
                <a:lnTo>
                  <a:pt x="7506722" y="2391680"/>
                </a:lnTo>
                <a:cubicBezTo>
                  <a:pt x="7506722" y="2417483"/>
                  <a:pt x="7485805" y="2438400"/>
                  <a:pt x="7460002" y="2438400"/>
                </a:cubicBezTo>
                <a:lnTo>
                  <a:pt x="46720" y="2438400"/>
                </a:lnTo>
                <a:cubicBezTo>
                  <a:pt x="20917" y="2438400"/>
                  <a:pt x="0" y="2417483"/>
                  <a:pt x="0" y="2391680"/>
                </a:cubicBezTo>
                <a:lnTo>
                  <a:pt x="0" y="46720"/>
                </a:lnTo>
                <a:cubicBezTo>
                  <a:pt x="0" y="20934"/>
                  <a:pt x="20934" y="0"/>
                  <a:pt x="4672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 w="10160">
            <a:solidFill>
              <a:srgbClr val="3C8082">
                <a:alpha val="50196"/>
              </a:srgbClr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6745" y="2111412"/>
            <a:ext cx="7076966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7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传统方法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56745" y="2671818"/>
            <a:ext cx="6936828" cy="840828"/>
          </a:xfrm>
          <a:custGeom>
            <a:avLst/>
            <a:gdLst/>
            <a:ahLst/>
            <a:cxnLst/>
            <a:rect l="l" t="t" r="r" b="b"/>
            <a:pathLst>
              <a:path w="6936828" h="840828">
                <a:moveTo>
                  <a:pt x="46716" y="0"/>
                </a:moveTo>
                <a:lnTo>
                  <a:pt x="6890111" y="0"/>
                </a:lnTo>
                <a:cubicBezTo>
                  <a:pt x="6915912" y="0"/>
                  <a:pt x="6936828" y="20916"/>
                  <a:pt x="6936828" y="46716"/>
                </a:cubicBezTo>
                <a:lnTo>
                  <a:pt x="6936828" y="794111"/>
                </a:lnTo>
                <a:cubicBezTo>
                  <a:pt x="6936828" y="819912"/>
                  <a:pt x="6915912" y="840828"/>
                  <a:pt x="6890111" y="840828"/>
                </a:cubicBezTo>
                <a:lnTo>
                  <a:pt x="46716" y="840828"/>
                </a:lnTo>
                <a:cubicBezTo>
                  <a:pt x="20916" y="840828"/>
                  <a:pt x="0" y="819912"/>
                  <a:pt x="0" y="794111"/>
                </a:cubicBezTo>
                <a:lnTo>
                  <a:pt x="0" y="46716"/>
                </a:lnTo>
                <a:cubicBezTo>
                  <a:pt x="0" y="20933"/>
                  <a:pt x="20933" y="0"/>
                  <a:pt x="46716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20239" y="2905382"/>
            <a:ext cx="6609839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07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H(x) = y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56745" y="3699348"/>
            <a:ext cx="7030253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1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直接学习从输入x到输出y的映射关系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76469" y="4508816"/>
            <a:ext cx="7506722" cy="4233605"/>
          </a:xfrm>
          <a:custGeom>
            <a:avLst/>
            <a:gdLst/>
            <a:ahLst/>
            <a:cxnLst/>
            <a:rect l="l" t="t" r="r" b="b"/>
            <a:pathLst>
              <a:path w="7506722" h="4703963">
                <a:moveTo>
                  <a:pt x="46710" y="0"/>
                </a:moveTo>
                <a:lnTo>
                  <a:pt x="7460011" y="0"/>
                </a:lnTo>
                <a:cubicBezTo>
                  <a:pt x="7485809" y="0"/>
                  <a:pt x="7506722" y="20913"/>
                  <a:pt x="7506722" y="46710"/>
                </a:cubicBezTo>
                <a:lnTo>
                  <a:pt x="7506722" y="4657253"/>
                </a:lnTo>
                <a:cubicBezTo>
                  <a:pt x="7506722" y="4683050"/>
                  <a:pt x="7485809" y="4703963"/>
                  <a:pt x="7460011" y="4703963"/>
                </a:cubicBezTo>
                <a:lnTo>
                  <a:pt x="46710" y="4703963"/>
                </a:lnTo>
                <a:cubicBezTo>
                  <a:pt x="20913" y="4703963"/>
                  <a:pt x="0" y="4683050"/>
                  <a:pt x="0" y="4657253"/>
                </a:cubicBezTo>
                <a:lnTo>
                  <a:pt x="0" y="46710"/>
                </a:lnTo>
                <a:cubicBezTo>
                  <a:pt x="0" y="20913"/>
                  <a:pt x="20913" y="0"/>
                  <a:pt x="46710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50196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56745" y="4745713"/>
            <a:ext cx="7076966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7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残差学习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56745" y="5306122"/>
            <a:ext cx="6936828" cy="840828"/>
          </a:xfrm>
          <a:custGeom>
            <a:avLst/>
            <a:gdLst/>
            <a:ahLst/>
            <a:cxnLst/>
            <a:rect l="l" t="t" r="r" b="b"/>
            <a:pathLst>
              <a:path w="6936828" h="840828">
                <a:moveTo>
                  <a:pt x="46716" y="0"/>
                </a:moveTo>
                <a:lnTo>
                  <a:pt x="6890111" y="0"/>
                </a:lnTo>
                <a:cubicBezTo>
                  <a:pt x="6915912" y="0"/>
                  <a:pt x="6936828" y="20916"/>
                  <a:pt x="6936828" y="46716"/>
                </a:cubicBezTo>
                <a:lnTo>
                  <a:pt x="6936828" y="794111"/>
                </a:lnTo>
                <a:cubicBezTo>
                  <a:pt x="6936828" y="819912"/>
                  <a:pt x="6915912" y="840828"/>
                  <a:pt x="6890111" y="840828"/>
                </a:cubicBezTo>
                <a:lnTo>
                  <a:pt x="46716" y="840828"/>
                </a:lnTo>
                <a:cubicBezTo>
                  <a:pt x="20916" y="840828"/>
                  <a:pt x="0" y="819912"/>
                  <a:pt x="0" y="794111"/>
                </a:cubicBezTo>
                <a:lnTo>
                  <a:pt x="0" y="46716"/>
                </a:lnTo>
                <a:cubicBezTo>
                  <a:pt x="0" y="20933"/>
                  <a:pt x="20933" y="0"/>
                  <a:pt x="46716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20239" y="5539685"/>
            <a:ext cx="6609839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07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H(x) = </a:t>
            </a:r>
            <a:r>
              <a:rPr lang="en-US" sz="2207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F(x)</a:t>
            </a:r>
            <a:r>
              <a:rPr lang="en-US" sz="2207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+ x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80101" y="6380364"/>
            <a:ext cx="186851" cy="186851"/>
          </a:xfrm>
          <a:custGeom>
            <a:avLst/>
            <a:gdLst/>
            <a:ahLst/>
            <a:cxnLst/>
            <a:rect l="l" t="t" r="r" b="b"/>
            <a:pathLst>
              <a:path w="186851" h="186851">
                <a:moveTo>
                  <a:pt x="183420" y="101673"/>
                </a:moveTo>
                <a:cubicBezTo>
                  <a:pt x="187982" y="97111"/>
                  <a:pt x="187982" y="89703"/>
                  <a:pt x="183420" y="85141"/>
                </a:cubicBezTo>
                <a:lnTo>
                  <a:pt x="125029" y="26750"/>
                </a:lnTo>
                <a:cubicBezTo>
                  <a:pt x="120468" y="22189"/>
                  <a:pt x="113059" y="22189"/>
                  <a:pt x="108497" y="26750"/>
                </a:cubicBezTo>
                <a:cubicBezTo>
                  <a:pt x="103936" y="31312"/>
                  <a:pt x="103936" y="38720"/>
                  <a:pt x="108497" y="43282"/>
                </a:cubicBezTo>
                <a:lnTo>
                  <a:pt x="146962" y="81747"/>
                </a:lnTo>
                <a:lnTo>
                  <a:pt x="11678" y="81747"/>
                </a:lnTo>
                <a:cubicBezTo>
                  <a:pt x="5219" y="81747"/>
                  <a:pt x="0" y="86966"/>
                  <a:pt x="0" y="93425"/>
                </a:cubicBezTo>
                <a:cubicBezTo>
                  <a:pt x="0" y="99885"/>
                  <a:pt x="5219" y="105103"/>
                  <a:pt x="11678" y="105103"/>
                </a:cubicBezTo>
                <a:lnTo>
                  <a:pt x="146962" y="105103"/>
                </a:lnTo>
                <a:lnTo>
                  <a:pt x="108497" y="143568"/>
                </a:lnTo>
                <a:cubicBezTo>
                  <a:pt x="103936" y="148130"/>
                  <a:pt x="103936" y="155539"/>
                  <a:pt x="108497" y="160100"/>
                </a:cubicBezTo>
                <a:cubicBezTo>
                  <a:pt x="113059" y="164662"/>
                  <a:pt x="120468" y="164662"/>
                  <a:pt x="125029" y="160100"/>
                </a:cubicBezTo>
                <a:lnTo>
                  <a:pt x="183420" y="101709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7" name="Text 15"/>
          <p:cNvSpPr/>
          <p:nvPr/>
        </p:nvSpPr>
        <p:spPr>
          <a:xfrm>
            <a:off x="1083733" y="6333652"/>
            <a:ext cx="1786759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1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F(x) = H(x) - x </a:t>
            </a:r>
            <a:r>
              <a:rPr lang="en-US" sz="1471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(残差)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80101" y="6754066"/>
            <a:ext cx="186851" cy="186851"/>
          </a:xfrm>
          <a:custGeom>
            <a:avLst/>
            <a:gdLst/>
            <a:ahLst/>
            <a:cxnLst/>
            <a:rect l="l" t="t" r="r" b="b"/>
            <a:pathLst>
              <a:path w="186851" h="186851">
                <a:moveTo>
                  <a:pt x="183420" y="101673"/>
                </a:moveTo>
                <a:cubicBezTo>
                  <a:pt x="187982" y="97111"/>
                  <a:pt x="187982" y="89703"/>
                  <a:pt x="183420" y="85141"/>
                </a:cubicBezTo>
                <a:lnTo>
                  <a:pt x="125029" y="26750"/>
                </a:lnTo>
                <a:cubicBezTo>
                  <a:pt x="120468" y="22189"/>
                  <a:pt x="113059" y="22189"/>
                  <a:pt x="108497" y="26750"/>
                </a:cubicBezTo>
                <a:cubicBezTo>
                  <a:pt x="103936" y="31312"/>
                  <a:pt x="103936" y="38720"/>
                  <a:pt x="108497" y="43282"/>
                </a:cubicBezTo>
                <a:lnTo>
                  <a:pt x="146962" y="81747"/>
                </a:lnTo>
                <a:lnTo>
                  <a:pt x="11678" y="81747"/>
                </a:lnTo>
                <a:cubicBezTo>
                  <a:pt x="5219" y="81747"/>
                  <a:pt x="0" y="86966"/>
                  <a:pt x="0" y="93425"/>
                </a:cubicBezTo>
                <a:cubicBezTo>
                  <a:pt x="0" y="99885"/>
                  <a:pt x="5219" y="105103"/>
                  <a:pt x="11678" y="105103"/>
                </a:cubicBezTo>
                <a:lnTo>
                  <a:pt x="146962" y="105103"/>
                </a:lnTo>
                <a:lnTo>
                  <a:pt x="108497" y="143568"/>
                </a:lnTo>
                <a:cubicBezTo>
                  <a:pt x="103936" y="148130"/>
                  <a:pt x="103936" y="155539"/>
                  <a:pt x="108497" y="160100"/>
                </a:cubicBezTo>
                <a:cubicBezTo>
                  <a:pt x="113059" y="164662"/>
                  <a:pt x="120468" y="164662"/>
                  <a:pt x="125029" y="160100"/>
                </a:cubicBezTo>
                <a:lnTo>
                  <a:pt x="183420" y="101709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9" name="Text 17"/>
          <p:cNvSpPr/>
          <p:nvPr/>
        </p:nvSpPr>
        <p:spPr>
          <a:xfrm>
            <a:off x="1083733" y="6707353"/>
            <a:ext cx="1961931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1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学习残差而非直接映射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272809" y="1826464"/>
            <a:ext cx="7506722" cy="4862641"/>
          </a:xfrm>
          <a:custGeom>
            <a:avLst/>
            <a:gdLst/>
            <a:ahLst/>
            <a:cxnLst/>
            <a:rect l="l" t="t" r="r" b="b"/>
            <a:pathLst>
              <a:path w="7506722" h="5451366">
                <a:moveTo>
                  <a:pt x="46718" y="0"/>
                </a:moveTo>
                <a:lnTo>
                  <a:pt x="7460004" y="0"/>
                </a:lnTo>
                <a:cubicBezTo>
                  <a:pt x="7485805" y="0"/>
                  <a:pt x="7506722" y="20916"/>
                  <a:pt x="7506722" y="46718"/>
                </a:cubicBezTo>
                <a:lnTo>
                  <a:pt x="7506722" y="5404647"/>
                </a:lnTo>
                <a:cubicBezTo>
                  <a:pt x="7506722" y="5430432"/>
                  <a:pt x="7485788" y="5451366"/>
                  <a:pt x="7460004" y="5451366"/>
                </a:cubicBezTo>
                <a:lnTo>
                  <a:pt x="46718" y="5451366"/>
                </a:lnTo>
                <a:cubicBezTo>
                  <a:pt x="20916" y="5451366"/>
                  <a:pt x="0" y="5430449"/>
                  <a:pt x="0" y="5404647"/>
                </a:cubicBezTo>
                <a:lnTo>
                  <a:pt x="0" y="46718"/>
                </a:lnTo>
                <a:cubicBezTo>
                  <a:pt x="0" y="20934"/>
                  <a:pt x="20934" y="0"/>
                  <a:pt x="46718" y="0"/>
                </a:cubicBezTo>
                <a:close/>
              </a:path>
            </a:pathLst>
          </a:custGeom>
          <a:solidFill>
            <a:srgbClr val="3C8082">
              <a:alpha val="5098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8557756" y="2111412"/>
            <a:ext cx="7076966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07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直观理解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557756" y="2671818"/>
            <a:ext cx="6936828" cy="1121103"/>
          </a:xfrm>
          <a:custGeom>
            <a:avLst/>
            <a:gdLst/>
            <a:ahLst/>
            <a:cxnLst/>
            <a:rect l="l" t="t" r="r" b="b"/>
            <a:pathLst>
              <a:path w="6936828" h="1121103">
                <a:moveTo>
                  <a:pt x="46716" y="0"/>
                </a:moveTo>
                <a:lnTo>
                  <a:pt x="6890111" y="0"/>
                </a:lnTo>
                <a:cubicBezTo>
                  <a:pt x="6915912" y="0"/>
                  <a:pt x="6936828" y="20916"/>
                  <a:pt x="6936828" y="46716"/>
                </a:cubicBezTo>
                <a:lnTo>
                  <a:pt x="6936828" y="1074387"/>
                </a:lnTo>
                <a:cubicBezTo>
                  <a:pt x="6936828" y="1100188"/>
                  <a:pt x="6915912" y="1121103"/>
                  <a:pt x="6890111" y="1121103"/>
                </a:cubicBezTo>
                <a:lnTo>
                  <a:pt x="46716" y="1121103"/>
                </a:lnTo>
                <a:cubicBezTo>
                  <a:pt x="20916" y="1121103"/>
                  <a:pt x="0" y="1100188"/>
                  <a:pt x="0" y="1074387"/>
                </a:cubicBezTo>
                <a:lnTo>
                  <a:pt x="0" y="46716"/>
                </a:lnTo>
                <a:cubicBezTo>
                  <a:pt x="0" y="20933"/>
                  <a:pt x="20933" y="0"/>
                  <a:pt x="46716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8744607" y="2858669"/>
            <a:ext cx="373701" cy="373701"/>
          </a:xfrm>
          <a:custGeom>
            <a:avLst/>
            <a:gdLst/>
            <a:ahLst/>
            <a:cxnLst/>
            <a:rect l="l" t="t" r="r" b="b"/>
            <a:pathLst>
              <a:path w="373701" h="373701">
                <a:moveTo>
                  <a:pt x="186851" y="0"/>
                </a:moveTo>
                <a:lnTo>
                  <a:pt x="186851" y="0"/>
                </a:lnTo>
                <a:cubicBezTo>
                  <a:pt x="289976" y="0"/>
                  <a:pt x="373701" y="83725"/>
                  <a:pt x="373701" y="186851"/>
                </a:cubicBezTo>
                <a:lnTo>
                  <a:pt x="373701" y="186851"/>
                </a:lnTo>
                <a:cubicBezTo>
                  <a:pt x="373701" y="289976"/>
                  <a:pt x="289976" y="373701"/>
                  <a:pt x="186851" y="373701"/>
                </a:cubicBezTo>
                <a:lnTo>
                  <a:pt x="186851" y="373701"/>
                </a:lnTo>
                <a:cubicBezTo>
                  <a:pt x="83725" y="373701"/>
                  <a:pt x="0" y="289976"/>
                  <a:pt x="0" y="186851"/>
                </a:cubicBezTo>
                <a:lnTo>
                  <a:pt x="0" y="186851"/>
                </a:lnTo>
                <a:cubicBezTo>
                  <a:pt x="0" y="83725"/>
                  <a:pt x="83725" y="0"/>
                  <a:pt x="186851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4" name="Text 22"/>
          <p:cNvSpPr/>
          <p:nvPr/>
        </p:nvSpPr>
        <p:spPr>
          <a:xfrm>
            <a:off x="8697894" y="2858669"/>
            <a:ext cx="467126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7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258446" y="2882025"/>
            <a:ext cx="945931" cy="3269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5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重参数化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744607" y="3325795"/>
            <a:ext cx="6656552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1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将目标映射H(x)重新参数化为F(x)+x，把学习任务从"学映射"变为"学扰动"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557756" y="3979772"/>
            <a:ext cx="6936828" cy="1401379"/>
          </a:xfrm>
          <a:custGeom>
            <a:avLst/>
            <a:gdLst/>
            <a:ahLst/>
            <a:cxnLst/>
            <a:rect l="l" t="t" r="r" b="b"/>
            <a:pathLst>
              <a:path w="6936828" h="1401379">
                <a:moveTo>
                  <a:pt x="46708" y="0"/>
                </a:moveTo>
                <a:lnTo>
                  <a:pt x="6890120" y="0"/>
                </a:lnTo>
                <a:cubicBezTo>
                  <a:pt x="6915916" y="0"/>
                  <a:pt x="6936828" y="20912"/>
                  <a:pt x="6936828" y="46708"/>
                </a:cubicBezTo>
                <a:lnTo>
                  <a:pt x="6936828" y="1354671"/>
                </a:lnTo>
                <a:cubicBezTo>
                  <a:pt x="6936828" y="1380467"/>
                  <a:pt x="6915916" y="1401379"/>
                  <a:pt x="6890120" y="1401379"/>
                </a:cubicBezTo>
                <a:lnTo>
                  <a:pt x="46708" y="1401379"/>
                </a:lnTo>
                <a:cubicBezTo>
                  <a:pt x="20912" y="1401379"/>
                  <a:pt x="0" y="1380467"/>
                  <a:pt x="0" y="1354671"/>
                </a:cubicBezTo>
                <a:lnTo>
                  <a:pt x="0" y="46708"/>
                </a:lnTo>
                <a:cubicBezTo>
                  <a:pt x="0" y="20929"/>
                  <a:pt x="20929" y="0"/>
                  <a:pt x="4670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744607" y="4166623"/>
            <a:ext cx="373701" cy="373701"/>
          </a:xfrm>
          <a:custGeom>
            <a:avLst/>
            <a:gdLst/>
            <a:ahLst/>
            <a:cxnLst/>
            <a:rect l="l" t="t" r="r" b="b"/>
            <a:pathLst>
              <a:path w="373701" h="373701">
                <a:moveTo>
                  <a:pt x="186851" y="0"/>
                </a:moveTo>
                <a:lnTo>
                  <a:pt x="186851" y="0"/>
                </a:lnTo>
                <a:cubicBezTo>
                  <a:pt x="289976" y="0"/>
                  <a:pt x="373701" y="83725"/>
                  <a:pt x="373701" y="186851"/>
                </a:cubicBezTo>
                <a:lnTo>
                  <a:pt x="373701" y="186851"/>
                </a:lnTo>
                <a:cubicBezTo>
                  <a:pt x="373701" y="289976"/>
                  <a:pt x="289976" y="373701"/>
                  <a:pt x="186851" y="373701"/>
                </a:cubicBezTo>
                <a:lnTo>
                  <a:pt x="186851" y="373701"/>
                </a:lnTo>
                <a:cubicBezTo>
                  <a:pt x="83725" y="373701"/>
                  <a:pt x="0" y="289976"/>
                  <a:pt x="0" y="186851"/>
                </a:cubicBezTo>
                <a:lnTo>
                  <a:pt x="0" y="186851"/>
                </a:lnTo>
                <a:cubicBezTo>
                  <a:pt x="0" y="83725"/>
                  <a:pt x="83725" y="0"/>
                  <a:pt x="186851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9" name="Text 27"/>
          <p:cNvSpPr/>
          <p:nvPr/>
        </p:nvSpPr>
        <p:spPr>
          <a:xfrm>
            <a:off x="8697894" y="4166623"/>
            <a:ext cx="467126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7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258446" y="4189979"/>
            <a:ext cx="945931" cy="3269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5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恒等路径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744607" y="4633749"/>
            <a:ext cx="6656552" cy="5605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1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如果最优映射接近恒等映射，F(x)只需学习接近零的函数，比直接学习H(x)更容易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557756" y="5568002"/>
            <a:ext cx="6936828" cy="1121103"/>
          </a:xfrm>
          <a:custGeom>
            <a:avLst/>
            <a:gdLst/>
            <a:ahLst/>
            <a:cxnLst/>
            <a:rect l="l" t="t" r="r" b="b"/>
            <a:pathLst>
              <a:path w="6936828" h="1121103">
                <a:moveTo>
                  <a:pt x="46716" y="0"/>
                </a:moveTo>
                <a:lnTo>
                  <a:pt x="6890111" y="0"/>
                </a:lnTo>
                <a:cubicBezTo>
                  <a:pt x="6915912" y="0"/>
                  <a:pt x="6936828" y="20916"/>
                  <a:pt x="6936828" y="46716"/>
                </a:cubicBezTo>
                <a:lnTo>
                  <a:pt x="6936828" y="1074387"/>
                </a:lnTo>
                <a:cubicBezTo>
                  <a:pt x="6936828" y="1100188"/>
                  <a:pt x="6915912" y="1121103"/>
                  <a:pt x="6890111" y="1121103"/>
                </a:cubicBezTo>
                <a:lnTo>
                  <a:pt x="46716" y="1121103"/>
                </a:lnTo>
                <a:cubicBezTo>
                  <a:pt x="20916" y="1121103"/>
                  <a:pt x="0" y="1100188"/>
                  <a:pt x="0" y="1074387"/>
                </a:cubicBezTo>
                <a:lnTo>
                  <a:pt x="0" y="46716"/>
                </a:lnTo>
                <a:cubicBezTo>
                  <a:pt x="0" y="20933"/>
                  <a:pt x="20933" y="0"/>
                  <a:pt x="46716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8744607" y="5754853"/>
            <a:ext cx="373701" cy="373701"/>
          </a:xfrm>
          <a:custGeom>
            <a:avLst/>
            <a:gdLst/>
            <a:ahLst/>
            <a:cxnLst/>
            <a:rect l="l" t="t" r="r" b="b"/>
            <a:pathLst>
              <a:path w="373701" h="373701">
                <a:moveTo>
                  <a:pt x="186851" y="0"/>
                </a:moveTo>
                <a:lnTo>
                  <a:pt x="186851" y="0"/>
                </a:lnTo>
                <a:cubicBezTo>
                  <a:pt x="289976" y="0"/>
                  <a:pt x="373701" y="83725"/>
                  <a:pt x="373701" y="186851"/>
                </a:cubicBezTo>
                <a:lnTo>
                  <a:pt x="373701" y="186851"/>
                </a:lnTo>
                <a:cubicBezTo>
                  <a:pt x="373701" y="289976"/>
                  <a:pt x="289976" y="373701"/>
                  <a:pt x="186851" y="373701"/>
                </a:cubicBezTo>
                <a:lnTo>
                  <a:pt x="186851" y="373701"/>
                </a:lnTo>
                <a:cubicBezTo>
                  <a:pt x="83725" y="373701"/>
                  <a:pt x="0" y="289976"/>
                  <a:pt x="0" y="186851"/>
                </a:cubicBezTo>
                <a:lnTo>
                  <a:pt x="0" y="186851"/>
                </a:lnTo>
                <a:cubicBezTo>
                  <a:pt x="0" y="83725"/>
                  <a:pt x="83725" y="0"/>
                  <a:pt x="186851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4" name="Text 32"/>
          <p:cNvSpPr/>
          <p:nvPr/>
        </p:nvSpPr>
        <p:spPr>
          <a:xfrm>
            <a:off x="8697894" y="5754853"/>
            <a:ext cx="467126" cy="373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7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258446" y="5778209"/>
            <a:ext cx="945931" cy="3269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5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梯度直通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744607" y="6221979"/>
            <a:ext cx="6656552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71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Shortcut路径提供无衰减的梯度流，解决深层网络梯度消失问题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272809" y="6952801"/>
            <a:ext cx="7506722" cy="1789620"/>
          </a:xfrm>
          <a:custGeom>
            <a:avLst/>
            <a:gdLst/>
            <a:ahLst/>
            <a:cxnLst/>
            <a:rect l="l" t="t" r="r" b="b"/>
            <a:pathLst>
              <a:path w="7506722" h="1690998">
                <a:moveTo>
                  <a:pt x="46705" y="0"/>
                </a:moveTo>
                <a:lnTo>
                  <a:pt x="7460016" y="0"/>
                </a:lnTo>
                <a:cubicBezTo>
                  <a:pt x="7485811" y="0"/>
                  <a:pt x="7506722" y="20911"/>
                  <a:pt x="7506722" y="46705"/>
                </a:cubicBezTo>
                <a:lnTo>
                  <a:pt x="7506722" y="1644292"/>
                </a:lnTo>
                <a:cubicBezTo>
                  <a:pt x="7506722" y="1670087"/>
                  <a:pt x="7485811" y="1690998"/>
                  <a:pt x="7460016" y="1690998"/>
                </a:cubicBezTo>
                <a:lnTo>
                  <a:pt x="46705" y="1690998"/>
                </a:lnTo>
                <a:cubicBezTo>
                  <a:pt x="20911" y="1690998"/>
                  <a:pt x="0" y="1670087"/>
                  <a:pt x="0" y="1644292"/>
                </a:cubicBezTo>
                <a:lnTo>
                  <a:pt x="0" y="46705"/>
                </a:lnTo>
                <a:cubicBezTo>
                  <a:pt x="0" y="20911"/>
                  <a:pt x="20911" y="0"/>
                  <a:pt x="46705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 w="10160">
            <a:solidFill>
              <a:srgbClr val="D85D3C">
                <a:alpha val="30196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8464331" y="7144326"/>
            <a:ext cx="7228782" cy="3269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55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数学表达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464331" y="7564740"/>
            <a:ext cx="7123678" cy="560552"/>
          </a:xfrm>
          <a:custGeom>
            <a:avLst/>
            <a:gdLst/>
            <a:ahLst/>
            <a:cxnLst/>
            <a:rect l="l" t="t" r="r" b="b"/>
            <a:pathLst>
              <a:path w="7123678" h="560552">
                <a:moveTo>
                  <a:pt x="46711" y="0"/>
                </a:moveTo>
                <a:lnTo>
                  <a:pt x="7076967" y="0"/>
                </a:lnTo>
                <a:cubicBezTo>
                  <a:pt x="7102765" y="0"/>
                  <a:pt x="7123678" y="20913"/>
                  <a:pt x="7123678" y="46711"/>
                </a:cubicBezTo>
                <a:lnTo>
                  <a:pt x="7123678" y="513841"/>
                </a:lnTo>
                <a:cubicBezTo>
                  <a:pt x="7123678" y="539639"/>
                  <a:pt x="7102765" y="560552"/>
                  <a:pt x="7076967" y="560552"/>
                </a:cubicBezTo>
                <a:lnTo>
                  <a:pt x="46711" y="560552"/>
                </a:lnTo>
                <a:cubicBezTo>
                  <a:pt x="20913" y="560552"/>
                  <a:pt x="0" y="539639"/>
                  <a:pt x="0" y="513841"/>
                </a:cubicBezTo>
                <a:lnTo>
                  <a:pt x="0" y="46711"/>
                </a:lnTo>
                <a:cubicBezTo>
                  <a:pt x="0" y="20913"/>
                  <a:pt x="20913" y="0"/>
                  <a:pt x="4671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8557756" y="7704878"/>
            <a:ext cx="6936828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7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 = F(x, {W_i}) + x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464331" y="8218717"/>
            <a:ext cx="7205425" cy="2335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7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其中F(x, {W_i})表示残差映射，x通过shortcut连接直接相加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6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B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23353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78952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网络结构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残差块结构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13080" y="1986280"/>
            <a:ext cx="9204960" cy="6791960"/>
          </a:xfrm>
          <a:custGeom>
            <a:avLst/>
            <a:gdLst/>
            <a:ahLst/>
            <a:cxnLst/>
            <a:rect l="l" t="t" r="r" b="b"/>
            <a:pathLst>
              <a:path w="9204960" h="6791960">
                <a:moveTo>
                  <a:pt x="50804" y="0"/>
                </a:moveTo>
                <a:lnTo>
                  <a:pt x="9154156" y="0"/>
                </a:lnTo>
                <a:cubicBezTo>
                  <a:pt x="9182214" y="0"/>
                  <a:pt x="9204960" y="22746"/>
                  <a:pt x="9204960" y="50804"/>
                </a:cubicBezTo>
                <a:lnTo>
                  <a:pt x="9204960" y="6741156"/>
                </a:lnTo>
                <a:cubicBezTo>
                  <a:pt x="9204960" y="6769214"/>
                  <a:pt x="9182214" y="6791960"/>
                  <a:pt x="9154156" y="6791960"/>
                </a:cubicBezTo>
                <a:lnTo>
                  <a:pt x="50804" y="6791960"/>
                </a:lnTo>
                <a:cubicBezTo>
                  <a:pt x="22746" y="6791960"/>
                  <a:pt x="0" y="6769214"/>
                  <a:pt x="0" y="6741156"/>
                </a:cubicBezTo>
                <a:lnTo>
                  <a:pt x="0" y="50804"/>
                </a:lnTo>
                <a:cubicBezTo>
                  <a:pt x="0" y="22764"/>
                  <a:pt x="22764" y="0"/>
                  <a:pt x="50804" y="0"/>
                </a:cubicBezTo>
                <a:close/>
              </a:path>
            </a:pathLst>
          </a:custGeom>
          <a:solidFill>
            <a:srgbClr val="3C8082">
              <a:alpha val="5098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22960" y="2296158"/>
            <a:ext cx="871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Basic Block 结构示意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051256" y="1981200"/>
            <a:ext cx="5702300" cy="3962400"/>
          </a:xfrm>
          <a:custGeom>
            <a:avLst/>
            <a:gdLst/>
            <a:ahLst/>
            <a:cxnLst/>
            <a:rect l="l" t="t" r="r" b="b"/>
            <a:pathLst>
              <a:path w="5702300" h="3962400">
                <a:moveTo>
                  <a:pt x="50798" y="0"/>
                </a:moveTo>
                <a:lnTo>
                  <a:pt x="5651502" y="0"/>
                </a:lnTo>
                <a:cubicBezTo>
                  <a:pt x="5679557" y="0"/>
                  <a:pt x="5702300" y="22743"/>
                  <a:pt x="5702300" y="50798"/>
                </a:cubicBezTo>
                <a:lnTo>
                  <a:pt x="5702300" y="3911602"/>
                </a:lnTo>
                <a:cubicBezTo>
                  <a:pt x="5702300" y="3939657"/>
                  <a:pt x="5679557" y="3962400"/>
                  <a:pt x="5651502" y="3962400"/>
                </a:cubicBezTo>
                <a:lnTo>
                  <a:pt x="50798" y="3962400"/>
                </a:lnTo>
                <a:cubicBezTo>
                  <a:pt x="22743" y="3962400"/>
                  <a:pt x="0" y="3939657"/>
                  <a:pt x="0" y="3911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10051256" y="1981200"/>
            <a:ext cx="50800" cy="3962400"/>
          </a:xfrm>
          <a:custGeom>
            <a:avLst/>
            <a:gdLst/>
            <a:ahLst/>
            <a:cxnLst/>
            <a:rect l="l" t="t" r="r" b="b"/>
            <a:pathLst>
              <a:path w="50800" h="3962400">
                <a:moveTo>
                  <a:pt x="50800" y="0"/>
                </a:moveTo>
                <a:lnTo>
                  <a:pt x="50800" y="0"/>
                </a:lnTo>
                <a:lnTo>
                  <a:pt x="50800" y="3962400"/>
                </a:lnTo>
                <a:lnTo>
                  <a:pt x="50800" y="3962400"/>
                </a:lnTo>
                <a:cubicBezTo>
                  <a:pt x="22763" y="3962400"/>
                  <a:pt x="0" y="3939637"/>
                  <a:pt x="0" y="3911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2" name="Text 9"/>
          <p:cNvSpPr/>
          <p:nvPr/>
        </p:nvSpPr>
        <p:spPr>
          <a:xfrm>
            <a:off x="10279856" y="2184400"/>
            <a:ext cx="5397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关键组件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279856" y="2692400"/>
            <a:ext cx="5270500" cy="914400"/>
          </a:xfrm>
          <a:custGeom>
            <a:avLst/>
            <a:gdLst/>
            <a:ahLst/>
            <a:cxnLst/>
            <a:rect l="l" t="t" r="r" b="b"/>
            <a:pathLst>
              <a:path w="5270500" h="914400">
                <a:moveTo>
                  <a:pt x="50804" y="0"/>
                </a:moveTo>
                <a:lnTo>
                  <a:pt x="5219696" y="0"/>
                </a:lnTo>
                <a:cubicBezTo>
                  <a:pt x="5247754" y="0"/>
                  <a:pt x="5270500" y="22746"/>
                  <a:pt x="5270500" y="50804"/>
                </a:cubicBezTo>
                <a:lnTo>
                  <a:pt x="5270500" y="863596"/>
                </a:lnTo>
                <a:cubicBezTo>
                  <a:pt x="5270500" y="891654"/>
                  <a:pt x="5247754" y="914400"/>
                  <a:pt x="52196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10432256" y="2921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5" name="Text 12"/>
          <p:cNvSpPr/>
          <p:nvPr/>
        </p:nvSpPr>
        <p:spPr>
          <a:xfrm>
            <a:off x="10686256" y="2844800"/>
            <a:ext cx="1308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残差映射 F(x)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432256" y="3200400"/>
            <a:ext cx="5054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Conv-BN-ReLU ×2 堆叠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0279856" y="3759200"/>
            <a:ext cx="5270500" cy="914400"/>
          </a:xfrm>
          <a:custGeom>
            <a:avLst/>
            <a:gdLst/>
            <a:ahLst/>
            <a:cxnLst/>
            <a:rect l="l" t="t" r="r" b="b"/>
            <a:pathLst>
              <a:path w="5270500" h="914400">
                <a:moveTo>
                  <a:pt x="50804" y="0"/>
                </a:moveTo>
                <a:lnTo>
                  <a:pt x="5219696" y="0"/>
                </a:lnTo>
                <a:cubicBezTo>
                  <a:pt x="5247754" y="0"/>
                  <a:pt x="5270500" y="22746"/>
                  <a:pt x="5270500" y="50804"/>
                </a:cubicBezTo>
                <a:lnTo>
                  <a:pt x="5270500" y="863596"/>
                </a:lnTo>
                <a:cubicBezTo>
                  <a:pt x="5270500" y="891654"/>
                  <a:pt x="5247754" y="914400"/>
                  <a:pt x="52196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10432256" y="3987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9" name="Text 16"/>
          <p:cNvSpPr/>
          <p:nvPr/>
        </p:nvSpPr>
        <p:spPr>
          <a:xfrm>
            <a:off x="10686256" y="3911600"/>
            <a:ext cx="137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Shortcut 连接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432256" y="4267200"/>
            <a:ext cx="5054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恒等映射，提供梯度直通路径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10279856" y="4826000"/>
            <a:ext cx="5270500" cy="914400"/>
          </a:xfrm>
          <a:custGeom>
            <a:avLst/>
            <a:gdLst/>
            <a:ahLst/>
            <a:cxnLst/>
            <a:rect l="l" t="t" r="r" b="b"/>
            <a:pathLst>
              <a:path w="5270500" h="914400">
                <a:moveTo>
                  <a:pt x="50804" y="0"/>
                </a:moveTo>
                <a:lnTo>
                  <a:pt x="5219696" y="0"/>
                </a:lnTo>
                <a:cubicBezTo>
                  <a:pt x="5247754" y="0"/>
                  <a:pt x="5270500" y="22746"/>
                  <a:pt x="5270500" y="50804"/>
                </a:cubicBezTo>
                <a:lnTo>
                  <a:pt x="5270500" y="863596"/>
                </a:lnTo>
                <a:cubicBezTo>
                  <a:pt x="5270500" y="891654"/>
                  <a:pt x="5247754" y="914400"/>
                  <a:pt x="52196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2" name="Shape 19"/>
          <p:cNvSpPr/>
          <p:nvPr/>
        </p:nvSpPr>
        <p:spPr>
          <a:xfrm>
            <a:off x="10432256" y="50546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3" name="Text 20"/>
          <p:cNvSpPr/>
          <p:nvPr/>
        </p:nvSpPr>
        <p:spPr>
          <a:xfrm>
            <a:off x="10686256" y="497840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逐元素相加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0432256" y="5334000"/>
            <a:ext cx="5054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F(x) + x，实现残差学习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10051256" y="6146800"/>
            <a:ext cx="5702300" cy="2641600"/>
          </a:xfrm>
          <a:custGeom>
            <a:avLst/>
            <a:gdLst/>
            <a:ahLst/>
            <a:cxnLst/>
            <a:rect l="l" t="t" r="r" b="b"/>
            <a:pathLst>
              <a:path w="5702300" h="2641600">
                <a:moveTo>
                  <a:pt x="50798" y="0"/>
                </a:moveTo>
                <a:lnTo>
                  <a:pt x="5651502" y="0"/>
                </a:lnTo>
                <a:cubicBezTo>
                  <a:pt x="5679557" y="0"/>
                  <a:pt x="5702300" y="22743"/>
                  <a:pt x="5702300" y="50798"/>
                </a:cubicBezTo>
                <a:lnTo>
                  <a:pt x="5702300" y="2590802"/>
                </a:lnTo>
                <a:cubicBezTo>
                  <a:pt x="5702300" y="2618857"/>
                  <a:pt x="5679557" y="2641600"/>
                  <a:pt x="5651502" y="2641600"/>
                </a:cubicBezTo>
                <a:lnTo>
                  <a:pt x="50798" y="2641600"/>
                </a:lnTo>
                <a:cubicBezTo>
                  <a:pt x="22743" y="2641600"/>
                  <a:pt x="0" y="2618857"/>
                  <a:pt x="0" y="25908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26" name="Shape 23"/>
          <p:cNvSpPr/>
          <p:nvPr/>
        </p:nvSpPr>
        <p:spPr>
          <a:xfrm>
            <a:off x="10051256" y="6146800"/>
            <a:ext cx="50800" cy="2641600"/>
          </a:xfrm>
          <a:custGeom>
            <a:avLst/>
            <a:gdLst/>
            <a:ahLst/>
            <a:cxnLst/>
            <a:rect l="l" t="t" r="r" b="b"/>
            <a:pathLst>
              <a:path w="50800" h="2641600">
                <a:moveTo>
                  <a:pt x="50800" y="0"/>
                </a:moveTo>
                <a:lnTo>
                  <a:pt x="50800" y="0"/>
                </a:lnTo>
                <a:lnTo>
                  <a:pt x="50800" y="2641600"/>
                </a:lnTo>
                <a:lnTo>
                  <a:pt x="50800" y="2641600"/>
                </a:lnTo>
                <a:cubicBezTo>
                  <a:pt x="22763" y="2641600"/>
                  <a:pt x="0" y="2618837"/>
                  <a:pt x="0" y="259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7" name="Text 24"/>
          <p:cNvSpPr/>
          <p:nvPr/>
        </p:nvSpPr>
        <p:spPr>
          <a:xfrm>
            <a:off x="10279856" y="6350000"/>
            <a:ext cx="5397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维度匹配策略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0279856" y="6858000"/>
            <a:ext cx="27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A.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0564337" y="685800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零填充：补零对齐维度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0279856" y="7264400"/>
            <a:ext cx="27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B.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10564971" y="7264400"/>
            <a:ext cx="186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投影：1×1 卷积投影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0279856" y="7670800"/>
            <a:ext cx="292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C.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10572274" y="7670800"/>
            <a:ext cx="233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参数共享：重复投影矩阵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10279856" y="8128000"/>
            <a:ext cx="5270500" cy="457200"/>
          </a:xfrm>
          <a:custGeom>
            <a:avLst/>
            <a:gdLst/>
            <a:ahLst/>
            <a:cxnLst/>
            <a:rect l="l" t="t" r="r" b="b"/>
            <a:pathLst>
              <a:path w="5270500" h="457200">
                <a:moveTo>
                  <a:pt x="50799" y="0"/>
                </a:moveTo>
                <a:lnTo>
                  <a:pt x="5219701" y="0"/>
                </a:lnTo>
                <a:cubicBezTo>
                  <a:pt x="5247756" y="0"/>
                  <a:pt x="5270500" y="22744"/>
                  <a:pt x="5270500" y="50799"/>
                </a:cubicBezTo>
                <a:lnTo>
                  <a:pt x="5270500" y="406401"/>
                </a:lnTo>
                <a:cubicBezTo>
                  <a:pt x="5270500" y="434456"/>
                  <a:pt x="5247756" y="457200"/>
                  <a:pt x="52197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5" name="Shape 32"/>
          <p:cNvSpPr/>
          <p:nvPr/>
        </p:nvSpPr>
        <p:spPr>
          <a:xfrm>
            <a:off x="10406856" y="82804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77788" y="55563"/>
                </a:moveTo>
                <a:cubicBezTo>
                  <a:pt x="77788" y="49429"/>
                  <a:pt x="82767" y="44450"/>
                  <a:pt x="88900" y="44450"/>
                </a:cubicBezTo>
                <a:cubicBezTo>
                  <a:pt x="95033" y="44450"/>
                  <a:pt x="100013" y="49429"/>
                  <a:pt x="100013" y="55563"/>
                </a:cubicBezTo>
                <a:cubicBezTo>
                  <a:pt x="100013" y="61696"/>
                  <a:pt x="95033" y="66675"/>
                  <a:pt x="88900" y="66675"/>
                </a:cubicBezTo>
                <a:cubicBezTo>
                  <a:pt x="82767" y="66675"/>
                  <a:pt x="77788" y="61696"/>
                  <a:pt x="77788" y="55563"/>
                </a:cubicBezTo>
                <a:close/>
                <a:moveTo>
                  <a:pt x="75009" y="77788"/>
                </a:moveTo>
                <a:lnTo>
                  <a:pt x="91678" y="77788"/>
                </a:lnTo>
                <a:cubicBezTo>
                  <a:pt x="96297" y="77788"/>
                  <a:pt x="100013" y="81503"/>
                  <a:pt x="100013" y="86122"/>
                </a:cubicBezTo>
                <a:lnTo>
                  <a:pt x="100013" y="116681"/>
                </a:lnTo>
                <a:lnTo>
                  <a:pt x="102791" y="116681"/>
                </a:lnTo>
                <a:cubicBezTo>
                  <a:pt x="107409" y="116681"/>
                  <a:pt x="111125" y="120397"/>
                  <a:pt x="111125" y="125016"/>
                </a:cubicBezTo>
                <a:cubicBezTo>
                  <a:pt x="111125" y="129634"/>
                  <a:pt x="107409" y="133350"/>
                  <a:pt x="102791" y="133350"/>
                </a:cubicBezTo>
                <a:lnTo>
                  <a:pt x="75009" y="133350"/>
                </a:lnTo>
                <a:cubicBezTo>
                  <a:pt x="70391" y="133350"/>
                  <a:pt x="66675" y="129634"/>
                  <a:pt x="66675" y="125016"/>
                </a:cubicBezTo>
                <a:cubicBezTo>
                  <a:pt x="66675" y="120397"/>
                  <a:pt x="70391" y="116681"/>
                  <a:pt x="75009" y="116681"/>
                </a:cubicBezTo>
                <a:lnTo>
                  <a:pt x="83344" y="116681"/>
                </a:lnTo>
                <a:lnTo>
                  <a:pt x="83344" y="94456"/>
                </a:lnTo>
                <a:lnTo>
                  <a:pt x="75009" y="94456"/>
                </a:lnTo>
                <a:cubicBezTo>
                  <a:pt x="70391" y="94456"/>
                  <a:pt x="66675" y="90741"/>
                  <a:pt x="66675" y="86122"/>
                </a:cubicBezTo>
                <a:cubicBezTo>
                  <a:pt x="66675" y="81503"/>
                  <a:pt x="70391" y="77788"/>
                  <a:pt x="75009" y="77788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6" name="Text 33"/>
          <p:cNvSpPr/>
          <p:nvPr/>
        </p:nvSpPr>
        <p:spPr>
          <a:xfrm>
            <a:off x="10660856" y="8229600"/>
            <a:ext cx="487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原文默认使用B策略</a:t>
            </a:r>
            <a:endParaRPr lang="en-US" sz="1600" dirty="0"/>
          </a:p>
        </p:txBody>
      </p:sp>
      <p:pic>
        <p:nvPicPr>
          <p:cNvPr id="37" name="Picture 36" descr="slide07_residual_blo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4123265"/>
            <a:ext cx="8585200" cy="2289386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6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B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23353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78952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网络架构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CIFAR-10版ResNet架构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08000" y="1981200"/>
            <a:ext cx="7721600" cy="6654800"/>
          </a:xfrm>
          <a:custGeom>
            <a:avLst/>
            <a:gdLst/>
            <a:ahLst/>
            <a:cxnLst/>
            <a:rect l="l" t="t" r="r" b="b"/>
            <a:pathLst>
              <a:path w="7721600" h="6654800">
                <a:moveTo>
                  <a:pt x="50776" y="0"/>
                </a:moveTo>
                <a:lnTo>
                  <a:pt x="7670824" y="0"/>
                </a:lnTo>
                <a:cubicBezTo>
                  <a:pt x="7698867" y="0"/>
                  <a:pt x="7721600" y="22733"/>
                  <a:pt x="7721600" y="50776"/>
                </a:cubicBezTo>
                <a:lnTo>
                  <a:pt x="7721600" y="6604024"/>
                </a:lnTo>
                <a:cubicBezTo>
                  <a:pt x="7721600" y="6632067"/>
                  <a:pt x="7698867" y="6654800"/>
                  <a:pt x="7670824" y="6654800"/>
                </a:cubicBezTo>
                <a:lnTo>
                  <a:pt x="50776" y="6654800"/>
                </a:lnTo>
                <a:cubicBezTo>
                  <a:pt x="22733" y="6654800"/>
                  <a:pt x="0" y="6632067"/>
                  <a:pt x="0" y="6604024"/>
                </a:cubicBezTo>
                <a:lnTo>
                  <a:pt x="0" y="50776"/>
                </a:lnTo>
                <a:cubicBezTo>
                  <a:pt x="0" y="22752"/>
                  <a:pt x="22752" y="0"/>
                  <a:pt x="50776" y="0"/>
                </a:cubicBezTo>
                <a:close/>
              </a:path>
            </a:pathLst>
          </a:custGeom>
          <a:solidFill>
            <a:srgbClr val="2A2D31"/>
          </a:solidFill>
          <a:ln/>
        </p:spPr>
      </p:sp>
      <p:sp>
        <p:nvSpPr>
          <p:cNvPr id="8" name="Text 6"/>
          <p:cNvSpPr/>
          <p:nvPr/>
        </p:nvSpPr>
        <p:spPr>
          <a:xfrm>
            <a:off x="762000" y="2235200"/>
            <a:ext cx="7340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网络结构表</a:t>
            </a:r>
            <a:endParaRPr lang="en-US" sz="1600" dirty="0"/>
          </a:p>
        </p:txBody>
      </p:sp>
      <p:graphicFrame>
        <p:nvGraphicFramePr>
          <p:cNvPr id="9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762000" y="2794000"/>
          <a:ext cx="7213600" cy="4343402"/>
        </p:xfrm>
        <a:graphic>
          <a:graphicData uri="http://schemas.openxmlformats.org/drawingml/2006/table">
            <a:tbl>
              <a:tblPr/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8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20486"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Stage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输出尺寸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结构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0486">
                <a:tc>
                  <a:txBody>
                    <a:bodyPr/>
                    <a:lstStyle/>
                    <a:p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conv1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32×32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3×3, 16, stride 1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0486">
                <a:tc>
                  <a:txBody>
                    <a:bodyPr/>
                    <a:lstStyle/>
                    <a:p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stage1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32×32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[3×3, 16; 3×3, 16] × n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0486">
                <a:tc>
                  <a:txBody>
                    <a:bodyPr/>
                    <a:lstStyle/>
                    <a:p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stage2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16×16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[3×3, 32; 3×3, 32] × n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0486">
                <a:tc>
                  <a:txBody>
                    <a:bodyPr/>
                    <a:lstStyle/>
                    <a:p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stage3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8×8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[3×3, 64; 3×3, 64] × n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0486">
                <a:tc>
                  <a:txBody>
                    <a:bodyPr/>
                    <a:lstStyle/>
                    <a:p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pool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1×1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Global Average Pooling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0486">
                <a:tc>
                  <a:txBody>
                    <a:bodyPr/>
                    <a:lstStyle/>
                    <a:p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fc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1×1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Fully Connected + Softmax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" name="Shape 7"/>
          <p:cNvSpPr/>
          <p:nvPr/>
        </p:nvSpPr>
        <p:spPr>
          <a:xfrm>
            <a:off x="8559800" y="1981200"/>
            <a:ext cx="7188200" cy="2743200"/>
          </a:xfrm>
          <a:custGeom>
            <a:avLst/>
            <a:gdLst/>
            <a:ahLst/>
            <a:cxnLst/>
            <a:rect l="l" t="t" r="r" b="b"/>
            <a:pathLst>
              <a:path w="7188200" h="2743200">
                <a:moveTo>
                  <a:pt x="50800" y="0"/>
                </a:moveTo>
                <a:lnTo>
                  <a:pt x="7137396" y="0"/>
                </a:lnTo>
                <a:cubicBezTo>
                  <a:pt x="7165454" y="0"/>
                  <a:pt x="7188200" y="22746"/>
                  <a:pt x="7188200" y="50804"/>
                </a:cubicBezTo>
                <a:lnTo>
                  <a:pt x="7188200" y="2692396"/>
                </a:lnTo>
                <a:cubicBezTo>
                  <a:pt x="7188200" y="2720454"/>
                  <a:pt x="7165454" y="2743200"/>
                  <a:pt x="7137396" y="2743200"/>
                </a:cubicBezTo>
                <a:lnTo>
                  <a:pt x="50800" y="2743200"/>
                </a:lnTo>
                <a:cubicBezTo>
                  <a:pt x="22763" y="2743200"/>
                  <a:pt x="0" y="2720437"/>
                  <a:pt x="0" y="269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8559800" y="1981200"/>
            <a:ext cx="50800" cy="2743200"/>
          </a:xfrm>
          <a:custGeom>
            <a:avLst/>
            <a:gdLst/>
            <a:ahLst/>
            <a:cxnLst/>
            <a:rect l="l" t="t" r="r" b="b"/>
            <a:pathLst>
              <a:path w="50800" h="2743200">
                <a:moveTo>
                  <a:pt x="50800" y="0"/>
                </a:moveTo>
                <a:lnTo>
                  <a:pt x="50800" y="0"/>
                </a:lnTo>
                <a:lnTo>
                  <a:pt x="50800" y="2743200"/>
                </a:lnTo>
                <a:lnTo>
                  <a:pt x="50800" y="2743200"/>
                </a:lnTo>
                <a:cubicBezTo>
                  <a:pt x="22763" y="2743200"/>
                  <a:pt x="0" y="2720437"/>
                  <a:pt x="0" y="269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2" name="Text 9"/>
          <p:cNvSpPr/>
          <p:nvPr/>
        </p:nvSpPr>
        <p:spPr>
          <a:xfrm>
            <a:off x="8788400" y="2184400"/>
            <a:ext cx="688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深度配置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788400" y="2692400"/>
            <a:ext cx="6756400" cy="660400"/>
          </a:xfrm>
          <a:custGeom>
            <a:avLst/>
            <a:gdLst/>
            <a:ahLst/>
            <a:cxnLst/>
            <a:rect l="l" t="t" r="r" b="b"/>
            <a:pathLst>
              <a:path w="6756400" h="660400">
                <a:moveTo>
                  <a:pt x="50798" y="0"/>
                </a:moveTo>
                <a:lnTo>
                  <a:pt x="6705602" y="0"/>
                </a:lnTo>
                <a:cubicBezTo>
                  <a:pt x="6733657" y="0"/>
                  <a:pt x="6756400" y="22743"/>
                  <a:pt x="6756400" y="50798"/>
                </a:cubicBezTo>
                <a:lnTo>
                  <a:pt x="6756400" y="609602"/>
                </a:lnTo>
                <a:cubicBezTo>
                  <a:pt x="6756400" y="637657"/>
                  <a:pt x="6733657" y="660400"/>
                  <a:pt x="67056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8940800" y="2870200"/>
            <a:ext cx="110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ResNet-20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988381" y="2844800"/>
            <a:ext cx="520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n=3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8788400" y="3454400"/>
            <a:ext cx="6756400" cy="660400"/>
          </a:xfrm>
          <a:custGeom>
            <a:avLst/>
            <a:gdLst/>
            <a:ahLst/>
            <a:cxnLst/>
            <a:rect l="l" t="t" r="r" b="b"/>
            <a:pathLst>
              <a:path w="6756400" h="660400">
                <a:moveTo>
                  <a:pt x="50798" y="0"/>
                </a:moveTo>
                <a:lnTo>
                  <a:pt x="6705602" y="0"/>
                </a:lnTo>
                <a:cubicBezTo>
                  <a:pt x="6733657" y="0"/>
                  <a:pt x="6756400" y="22743"/>
                  <a:pt x="6756400" y="50798"/>
                </a:cubicBezTo>
                <a:lnTo>
                  <a:pt x="6756400" y="609602"/>
                </a:lnTo>
                <a:cubicBezTo>
                  <a:pt x="6756400" y="637657"/>
                  <a:pt x="6733657" y="660400"/>
                  <a:pt x="6705602" y="660400"/>
                </a:cubicBezTo>
                <a:lnTo>
                  <a:pt x="50798" y="660400"/>
                </a:lnTo>
                <a:cubicBezTo>
                  <a:pt x="22743" y="660400"/>
                  <a:pt x="0" y="637657"/>
                  <a:pt x="0" y="6096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8940800" y="3632200"/>
            <a:ext cx="110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ResNet-56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4986794" y="3606800"/>
            <a:ext cx="520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n=9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788400" y="4267200"/>
            <a:ext cx="6845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总深度 = 2 + 6n (CIFAR版本)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559800" y="4927600"/>
            <a:ext cx="7188200" cy="2946400"/>
          </a:xfrm>
          <a:custGeom>
            <a:avLst/>
            <a:gdLst/>
            <a:ahLst/>
            <a:cxnLst/>
            <a:rect l="l" t="t" r="r" b="b"/>
            <a:pathLst>
              <a:path w="7188200" h="2946400">
                <a:moveTo>
                  <a:pt x="50796" y="0"/>
                </a:moveTo>
                <a:lnTo>
                  <a:pt x="7137404" y="0"/>
                </a:lnTo>
                <a:cubicBezTo>
                  <a:pt x="7165458" y="0"/>
                  <a:pt x="7188200" y="22742"/>
                  <a:pt x="7188200" y="50796"/>
                </a:cubicBezTo>
                <a:lnTo>
                  <a:pt x="7188200" y="2895604"/>
                </a:lnTo>
                <a:cubicBezTo>
                  <a:pt x="7188200" y="2923658"/>
                  <a:pt x="7165458" y="2946400"/>
                  <a:pt x="7137404" y="2946400"/>
                </a:cubicBezTo>
                <a:lnTo>
                  <a:pt x="50796" y="2946400"/>
                </a:lnTo>
                <a:cubicBezTo>
                  <a:pt x="22742" y="2946400"/>
                  <a:pt x="0" y="2923658"/>
                  <a:pt x="0" y="2895604"/>
                </a:cubicBezTo>
                <a:lnTo>
                  <a:pt x="0" y="50796"/>
                </a:lnTo>
                <a:cubicBezTo>
                  <a:pt x="0" y="22761"/>
                  <a:pt x="22761" y="0"/>
                  <a:pt x="50796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8559800" y="4927600"/>
            <a:ext cx="50800" cy="2946400"/>
          </a:xfrm>
          <a:custGeom>
            <a:avLst/>
            <a:gdLst/>
            <a:ahLst/>
            <a:cxnLst/>
            <a:rect l="l" t="t" r="r" b="b"/>
            <a:pathLst>
              <a:path w="50800" h="2946400">
                <a:moveTo>
                  <a:pt x="50800" y="0"/>
                </a:moveTo>
                <a:lnTo>
                  <a:pt x="50800" y="0"/>
                </a:lnTo>
                <a:lnTo>
                  <a:pt x="50800" y="2946400"/>
                </a:lnTo>
                <a:lnTo>
                  <a:pt x="50800" y="2946400"/>
                </a:lnTo>
                <a:cubicBezTo>
                  <a:pt x="22763" y="2946400"/>
                  <a:pt x="0" y="2923637"/>
                  <a:pt x="0" y="289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22" name="Text 19"/>
          <p:cNvSpPr/>
          <p:nvPr/>
        </p:nvSpPr>
        <p:spPr>
          <a:xfrm>
            <a:off x="8788400" y="5130800"/>
            <a:ext cx="688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设计特点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8826500" y="5689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4" name="Text 21"/>
          <p:cNvSpPr/>
          <p:nvPr/>
        </p:nvSpPr>
        <p:spPr>
          <a:xfrm>
            <a:off x="9144000" y="5638800"/>
            <a:ext cx="187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全部采用3×3卷积核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8826500" y="61468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6" name="Text 23"/>
          <p:cNvSpPr/>
          <p:nvPr/>
        </p:nvSpPr>
        <p:spPr>
          <a:xfrm>
            <a:off x="9144000" y="6096000"/>
            <a:ext cx="228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下采样通过stride=2实现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8826500" y="66040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8" name="Text 25"/>
          <p:cNvSpPr/>
          <p:nvPr/>
        </p:nvSpPr>
        <p:spPr>
          <a:xfrm>
            <a:off x="9144000" y="6553200"/>
            <a:ext cx="172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特征图通道数倍增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8826500" y="70612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0" name="Text 27"/>
          <p:cNvSpPr/>
          <p:nvPr/>
        </p:nvSpPr>
        <p:spPr>
          <a:xfrm>
            <a:off x="9144000" y="7010400"/>
            <a:ext cx="233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全局平均池化替代全连接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8534400" y="8077200"/>
            <a:ext cx="7213600" cy="558800"/>
          </a:xfrm>
          <a:custGeom>
            <a:avLst/>
            <a:gdLst/>
            <a:ahLst/>
            <a:cxnLst/>
            <a:rect l="l" t="t" r="r" b="b"/>
            <a:pathLst>
              <a:path w="7213600" h="558800">
                <a:moveTo>
                  <a:pt x="50801" y="0"/>
                </a:moveTo>
                <a:lnTo>
                  <a:pt x="7162799" y="0"/>
                </a:lnTo>
                <a:cubicBezTo>
                  <a:pt x="7190856" y="0"/>
                  <a:pt x="7213600" y="22744"/>
                  <a:pt x="7213600" y="50801"/>
                </a:cubicBezTo>
                <a:lnTo>
                  <a:pt x="7213600" y="507999"/>
                </a:lnTo>
                <a:cubicBezTo>
                  <a:pt x="7213600" y="536056"/>
                  <a:pt x="7190856" y="558800"/>
                  <a:pt x="71627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2" name="Shape 29"/>
          <p:cNvSpPr/>
          <p:nvPr/>
        </p:nvSpPr>
        <p:spPr>
          <a:xfrm>
            <a:off x="8712200" y="82804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77788" y="55563"/>
                </a:moveTo>
                <a:cubicBezTo>
                  <a:pt x="77788" y="49429"/>
                  <a:pt x="82767" y="44450"/>
                  <a:pt x="88900" y="44450"/>
                </a:cubicBezTo>
                <a:cubicBezTo>
                  <a:pt x="95033" y="44450"/>
                  <a:pt x="100013" y="49429"/>
                  <a:pt x="100013" y="55563"/>
                </a:cubicBezTo>
                <a:cubicBezTo>
                  <a:pt x="100013" y="61696"/>
                  <a:pt x="95033" y="66675"/>
                  <a:pt x="88900" y="66675"/>
                </a:cubicBezTo>
                <a:cubicBezTo>
                  <a:pt x="82767" y="66675"/>
                  <a:pt x="77788" y="61696"/>
                  <a:pt x="77788" y="55563"/>
                </a:cubicBezTo>
                <a:close/>
                <a:moveTo>
                  <a:pt x="75009" y="77788"/>
                </a:moveTo>
                <a:lnTo>
                  <a:pt x="91678" y="77788"/>
                </a:lnTo>
                <a:cubicBezTo>
                  <a:pt x="96297" y="77788"/>
                  <a:pt x="100013" y="81503"/>
                  <a:pt x="100013" y="86122"/>
                </a:cubicBezTo>
                <a:lnTo>
                  <a:pt x="100013" y="116681"/>
                </a:lnTo>
                <a:lnTo>
                  <a:pt x="102791" y="116681"/>
                </a:lnTo>
                <a:cubicBezTo>
                  <a:pt x="107409" y="116681"/>
                  <a:pt x="111125" y="120397"/>
                  <a:pt x="111125" y="125016"/>
                </a:cubicBezTo>
                <a:cubicBezTo>
                  <a:pt x="111125" y="129634"/>
                  <a:pt x="107409" y="133350"/>
                  <a:pt x="102791" y="133350"/>
                </a:cubicBezTo>
                <a:lnTo>
                  <a:pt x="75009" y="133350"/>
                </a:lnTo>
                <a:cubicBezTo>
                  <a:pt x="70391" y="133350"/>
                  <a:pt x="66675" y="129634"/>
                  <a:pt x="66675" y="125016"/>
                </a:cubicBezTo>
                <a:cubicBezTo>
                  <a:pt x="66675" y="120397"/>
                  <a:pt x="70391" y="116681"/>
                  <a:pt x="75009" y="116681"/>
                </a:cubicBezTo>
                <a:lnTo>
                  <a:pt x="83344" y="116681"/>
                </a:lnTo>
                <a:lnTo>
                  <a:pt x="83344" y="94456"/>
                </a:lnTo>
                <a:lnTo>
                  <a:pt x="75009" y="94456"/>
                </a:lnTo>
                <a:cubicBezTo>
                  <a:pt x="70391" y="94456"/>
                  <a:pt x="66675" y="90741"/>
                  <a:pt x="66675" y="86122"/>
                </a:cubicBezTo>
                <a:cubicBezTo>
                  <a:pt x="66675" y="81503"/>
                  <a:pt x="70391" y="77788"/>
                  <a:pt x="75009" y="77788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3" name="Text 30"/>
          <p:cNvSpPr/>
          <p:nvPr/>
        </p:nvSpPr>
        <p:spPr>
          <a:xfrm>
            <a:off x="8966200" y="8229600"/>
            <a:ext cx="671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相比ImageNet版本，CIFAR版本更浅、更简单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7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C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30655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86255" y="508000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实验设计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实验设计：对照策略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Shape 5"/>
          <p:cNvSpPr/>
          <p:nvPr/>
        </p:nvSpPr>
        <p:spPr>
          <a:xfrm>
            <a:off x="513080" y="1986280"/>
            <a:ext cx="9281160" cy="6639560"/>
          </a:xfrm>
          <a:custGeom>
            <a:avLst/>
            <a:gdLst/>
            <a:ahLst/>
            <a:cxnLst/>
            <a:rect l="l" t="t" r="r" b="b"/>
            <a:pathLst>
              <a:path w="9281160" h="6639560">
                <a:moveTo>
                  <a:pt x="50793" y="0"/>
                </a:moveTo>
                <a:lnTo>
                  <a:pt x="9230367" y="0"/>
                </a:lnTo>
                <a:cubicBezTo>
                  <a:pt x="9258419" y="0"/>
                  <a:pt x="9281160" y="22741"/>
                  <a:pt x="9281160" y="50793"/>
                </a:cubicBezTo>
                <a:lnTo>
                  <a:pt x="9281160" y="6588767"/>
                </a:lnTo>
                <a:cubicBezTo>
                  <a:pt x="9281160" y="6616819"/>
                  <a:pt x="9258419" y="6639560"/>
                  <a:pt x="9230367" y="6639560"/>
                </a:cubicBezTo>
                <a:lnTo>
                  <a:pt x="50793" y="6639560"/>
                </a:lnTo>
                <a:cubicBezTo>
                  <a:pt x="22741" y="6639560"/>
                  <a:pt x="0" y="6616819"/>
                  <a:pt x="0" y="6588767"/>
                </a:cubicBezTo>
                <a:lnTo>
                  <a:pt x="0" y="50793"/>
                </a:lnTo>
                <a:cubicBezTo>
                  <a:pt x="0" y="22741"/>
                  <a:pt x="22741" y="0"/>
                  <a:pt x="50793" y="0"/>
                </a:cubicBezTo>
                <a:close/>
              </a:path>
            </a:pathLst>
          </a:custGeom>
          <a:solidFill>
            <a:srgbClr val="3C8082">
              <a:alpha val="5098"/>
            </a:srgbClr>
          </a:solidFill>
          <a:ln w="10160">
            <a:solidFill>
              <a:srgbClr val="3C8082">
                <a:alpha val="30196"/>
              </a:srgbClr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24560" y="2397758"/>
            <a:ext cx="8610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对照矩阵：Plain vs ResNet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934720" y="3118962"/>
            <a:ext cx="4058920" cy="5062220"/>
          </a:xfrm>
          <a:custGeom>
            <a:avLst/>
            <a:gdLst/>
            <a:ahLst/>
            <a:cxnLst/>
            <a:rect l="l" t="t" r="r" b="b"/>
            <a:pathLst>
              <a:path w="4058920" h="5062220">
                <a:moveTo>
                  <a:pt x="50818" y="0"/>
                </a:moveTo>
                <a:lnTo>
                  <a:pt x="4008102" y="0"/>
                </a:lnTo>
                <a:cubicBezTo>
                  <a:pt x="4036168" y="0"/>
                  <a:pt x="4058920" y="22752"/>
                  <a:pt x="4058920" y="50818"/>
                </a:cubicBezTo>
                <a:lnTo>
                  <a:pt x="4058920" y="5011402"/>
                </a:lnTo>
                <a:cubicBezTo>
                  <a:pt x="4058920" y="5039468"/>
                  <a:pt x="4036168" y="5062220"/>
                  <a:pt x="4008102" y="5062220"/>
                </a:cubicBezTo>
                <a:lnTo>
                  <a:pt x="50818" y="5062220"/>
                </a:lnTo>
                <a:cubicBezTo>
                  <a:pt x="22752" y="5062220"/>
                  <a:pt x="0" y="5039468"/>
                  <a:pt x="0" y="5011402"/>
                </a:cubicBezTo>
                <a:lnTo>
                  <a:pt x="0" y="50818"/>
                </a:lnTo>
                <a:cubicBezTo>
                  <a:pt x="0" y="22752"/>
                  <a:pt x="22752" y="0"/>
                  <a:pt x="50818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 w="20320">
            <a:solidFill>
              <a:srgbClr val="D85D3C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1789113" y="3972402"/>
            <a:ext cx="2349500" cy="609600"/>
          </a:xfrm>
          <a:custGeom>
            <a:avLst/>
            <a:gdLst/>
            <a:ahLst/>
            <a:cxnLst/>
            <a:rect l="l" t="t" r="r" b="b"/>
            <a:pathLst>
              <a:path w="2349500" h="609600">
                <a:moveTo>
                  <a:pt x="50798" y="0"/>
                </a:moveTo>
                <a:lnTo>
                  <a:pt x="2298702" y="0"/>
                </a:lnTo>
                <a:cubicBezTo>
                  <a:pt x="2326757" y="0"/>
                  <a:pt x="2349500" y="22743"/>
                  <a:pt x="2349500" y="50798"/>
                </a:cubicBezTo>
                <a:lnTo>
                  <a:pt x="2349500" y="558802"/>
                </a:lnTo>
                <a:cubicBezTo>
                  <a:pt x="2349500" y="586857"/>
                  <a:pt x="2326757" y="609600"/>
                  <a:pt x="2298702" y="609600"/>
                </a:cubicBezTo>
                <a:lnTo>
                  <a:pt x="50798" y="609600"/>
                </a:lnTo>
                <a:cubicBezTo>
                  <a:pt x="22743" y="609600"/>
                  <a:pt x="0" y="586857"/>
                  <a:pt x="0" y="5588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11" name="Text 9"/>
          <p:cNvSpPr/>
          <p:nvPr/>
        </p:nvSpPr>
        <p:spPr>
          <a:xfrm>
            <a:off x="1916113" y="4074002"/>
            <a:ext cx="2095024" cy="3962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 Network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249680" y="5089841"/>
            <a:ext cx="3429000" cy="2235200"/>
          </a:xfrm>
          <a:custGeom>
            <a:avLst/>
            <a:gdLst/>
            <a:ahLst/>
            <a:cxnLst/>
            <a:rect l="l" t="t" r="r" b="b"/>
            <a:pathLst>
              <a:path w="3429000" h="2235200">
                <a:moveTo>
                  <a:pt x="50806" y="0"/>
                </a:moveTo>
                <a:lnTo>
                  <a:pt x="3378194" y="0"/>
                </a:lnTo>
                <a:cubicBezTo>
                  <a:pt x="3406253" y="0"/>
                  <a:pt x="3429000" y="22747"/>
                  <a:pt x="3429000" y="50806"/>
                </a:cubicBezTo>
                <a:lnTo>
                  <a:pt x="3429000" y="2184394"/>
                </a:lnTo>
                <a:cubicBezTo>
                  <a:pt x="3429000" y="2212453"/>
                  <a:pt x="3406253" y="2235200"/>
                  <a:pt x="3378194" y="2235200"/>
                </a:cubicBezTo>
                <a:lnTo>
                  <a:pt x="50806" y="2235200"/>
                </a:lnTo>
                <a:cubicBezTo>
                  <a:pt x="22747" y="2235200"/>
                  <a:pt x="0" y="2212453"/>
                  <a:pt x="0" y="2184394"/>
                </a:cubicBezTo>
                <a:lnTo>
                  <a:pt x="0" y="50806"/>
                </a:lnTo>
                <a:cubicBezTo>
                  <a:pt x="0" y="22765"/>
                  <a:pt x="22765" y="0"/>
                  <a:pt x="50806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452880" y="5293041"/>
            <a:ext cx="313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堆叠卷积层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452880" y="5750241"/>
            <a:ext cx="313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无shortcut连接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452880" y="6207441"/>
            <a:ext cx="313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存在退化问题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452880" y="6766241"/>
            <a:ext cx="3149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❌ 退化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317649" y="3118962"/>
            <a:ext cx="4058920" cy="5062220"/>
          </a:xfrm>
          <a:custGeom>
            <a:avLst/>
            <a:gdLst/>
            <a:ahLst/>
            <a:cxnLst/>
            <a:rect l="l" t="t" r="r" b="b"/>
            <a:pathLst>
              <a:path w="4058920" h="5062220">
                <a:moveTo>
                  <a:pt x="50818" y="0"/>
                </a:moveTo>
                <a:lnTo>
                  <a:pt x="4008102" y="0"/>
                </a:lnTo>
                <a:cubicBezTo>
                  <a:pt x="4036168" y="0"/>
                  <a:pt x="4058920" y="22752"/>
                  <a:pt x="4058920" y="50818"/>
                </a:cubicBezTo>
                <a:lnTo>
                  <a:pt x="4058920" y="5011402"/>
                </a:lnTo>
                <a:cubicBezTo>
                  <a:pt x="4058920" y="5039468"/>
                  <a:pt x="4036168" y="5062220"/>
                  <a:pt x="4008102" y="5062220"/>
                </a:cubicBezTo>
                <a:lnTo>
                  <a:pt x="50818" y="5062220"/>
                </a:lnTo>
                <a:cubicBezTo>
                  <a:pt x="22752" y="5062220"/>
                  <a:pt x="0" y="5039468"/>
                  <a:pt x="0" y="5011402"/>
                </a:cubicBezTo>
                <a:lnTo>
                  <a:pt x="0" y="50818"/>
                </a:lnTo>
                <a:cubicBezTo>
                  <a:pt x="0" y="22752"/>
                  <a:pt x="22752" y="0"/>
                  <a:pt x="50818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 w="20320">
            <a:solidFill>
              <a:srgbClr val="3C8082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641465" y="3972402"/>
            <a:ext cx="1409700" cy="609600"/>
          </a:xfrm>
          <a:custGeom>
            <a:avLst/>
            <a:gdLst/>
            <a:ahLst/>
            <a:cxnLst/>
            <a:rect l="l" t="t" r="r" b="b"/>
            <a:pathLst>
              <a:path w="1409700" h="609600">
                <a:moveTo>
                  <a:pt x="50798" y="0"/>
                </a:moveTo>
                <a:lnTo>
                  <a:pt x="1358902" y="0"/>
                </a:lnTo>
                <a:cubicBezTo>
                  <a:pt x="1386957" y="0"/>
                  <a:pt x="1409700" y="22743"/>
                  <a:pt x="1409700" y="50798"/>
                </a:cubicBezTo>
                <a:lnTo>
                  <a:pt x="1409700" y="558802"/>
                </a:lnTo>
                <a:cubicBezTo>
                  <a:pt x="1409700" y="586857"/>
                  <a:pt x="1386957" y="609600"/>
                  <a:pt x="1358902" y="609600"/>
                </a:cubicBezTo>
                <a:lnTo>
                  <a:pt x="50798" y="609600"/>
                </a:lnTo>
                <a:cubicBezTo>
                  <a:pt x="22743" y="609600"/>
                  <a:pt x="0" y="586857"/>
                  <a:pt x="0" y="5588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9" name="Text 17"/>
          <p:cNvSpPr/>
          <p:nvPr/>
        </p:nvSpPr>
        <p:spPr>
          <a:xfrm>
            <a:off x="6768465" y="4074002"/>
            <a:ext cx="1156176" cy="3962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ResNet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632609" y="5089841"/>
            <a:ext cx="3429000" cy="2235200"/>
          </a:xfrm>
          <a:custGeom>
            <a:avLst/>
            <a:gdLst/>
            <a:ahLst/>
            <a:cxnLst/>
            <a:rect l="l" t="t" r="r" b="b"/>
            <a:pathLst>
              <a:path w="3429000" h="2235200">
                <a:moveTo>
                  <a:pt x="50806" y="0"/>
                </a:moveTo>
                <a:lnTo>
                  <a:pt x="3378194" y="0"/>
                </a:lnTo>
                <a:cubicBezTo>
                  <a:pt x="3406253" y="0"/>
                  <a:pt x="3429000" y="22747"/>
                  <a:pt x="3429000" y="50806"/>
                </a:cubicBezTo>
                <a:lnTo>
                  <a:pt x="3429000" y="2184394"/>
                </a:lnTo>
                <a:cubicBezTo>
                  <a:pt x="3429000" y="2212453"/>
                  <a:pt x="3406253" y="2235200"/>
                  <a:pt x="3378194" y="2235200"/>
                </a:cubicBezTo>
                <a:lnTo>
                  <a:pt x="50806" y="2235200"/>
                </a:lnTo>
                <a:cubicBezTo>
                  <a:pt x="22747" y="2235200"/>
                  <a:pt x="0" y="2212453"/>
                  <a:pt x="0" y="2184394"/>
                </a:cubicBezTo>
                <a:lnTo>
                  <a:pt x="0" y="50806"/>
                </a:lnTo>
                <a:cubicBezTo>
                  <a:pt x="0" y="22765"/>
                  <a:pt x="22765" y="0"/>
                  <a:pt x="50806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5835809" y="5293041"/>
            <a:ext cx="313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残差块堆叠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835809" y="5750241"/>
            <a:ext cx="313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有shortcut连接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835809" y="6207441"/>
            <a:ext cx="313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解决退化问题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835809" y="6766241"/>
            <a:ext cx="3149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 可优化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0132537" y="1981200"/>
            <a:ext cx="5613400" cy="2032000"/>
          </a:xfrm>
          <a:custGeom>
            <a:avLst/>
            <a:gdLst/>
            <a:ahLst/>
            <a:cxnLst/>
            <a:rect l="l" t="t" r="r" b="b"/>
            <a:pathLst>
              <a:path w="5613400" h="2032000">
                <a:moveTo>
                  <a:pt x="50800" y="0"/>
                </a:moveTo>
                <a:lnTo>
                  <a:pt x="5562600" y="0"/>
                </a:lnTo>
                <a:cubicBezTo>
                  <a:pt x="5590637" y="0"/>
                  <a:pt x="5613400" y="22763"/>
                  <a:pt x="5613400" y="50800"/>
                </a:cubicBezTo>
                <a:lnTo>
                  <a:pt x="5613400" y="1981200"/>
                </a:lnTo>
                <a:cubicBezTo>
                  <a:pt x="5613400" y="2009237"/>
                  <a:pt x="5590637" y="2032000"/>
                  <a:pt x="5562600" y="2032000"/>
                </a:cubicBez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10132537" y="1981200"/>
            <a:ext cx="50800" cy="2032000"/>
          </a:xfrm>
          <a:custGeom>
            <a:avLst/>
            <a:gdLst/>
            <a:ahLst/>
            <a:cxnLst/>
            <a:rect l="l" t="t" r="r" b="b"/>
            <a:pathLst>
              <a:path w="50800" h="2032000">
                <a:moveTo>
                  <a:pt x="50800" y="0"/>
                </a:moveTo>
                <a:lnTo>
                  <a:pt x="50800" y="0"/>
                </a:lnTo>
                <a:lnTo>
                  <a:pt x="50800" y="2032000"/>
                </a:ln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7" name="Text 25"/>
          <p:cNvSpPr/>
          <p:nvPr/>
        </p:nvSpPr>
        <p:spPr>
          <a:xfrm>
            <a:off x="10361137" y="2184400"/>
            <a:ext cx="530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控制变量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0399237" y="27432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9" name="Text 27"/>
          <p:cNvSpPr/>
          <p:nvPr/>
        </p:nvSpPr>
        <p:spPr>
          <a:xfrm>
            <a:off x="10716737" y="2692400"/>
            <a:ext cx="271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同深度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：20 vs 20，56 vs 56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399237" y="3149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1" name="Text 29"/>
          <p:cNvSpPr/>
          <p:nvPr/>
        </p:nvSpPr>
        <p:spPr>
          <a:xfrm>
            <a:off x="10716737" y="3098800"/>
            <a:ext cx="193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同参数量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：几乎相同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0399237" y="35560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3" name="Text 31"/>
          <p:cNvSpPr/>
          <p:nvPr/>
        </p:nvSpPr>
        <p:spPr>
          <a:xfrm>
            <a:off x="10716737" y="350520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同训练配置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：完全一致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0132537" y="4216400"/>
            <a:ext cx="5613400" cy="3657600"/>
          </a:xfrm>
          <a:custGeom>
            <a:avLst/>
            <a:gdLst/>
            <a:ahLst/>
            <a:cxnLst/>
            <a:rect l="l" t="t" r="r" b="b"/>
            <a:pathLst>
              <a:path w="5613400" h="3657600">
                <a:moveTo>
                  <a:pt x="50800" y="0"/>
                </a:moveTo>
                <a:lnTo>
                  <a:pt x="5562596" y="0"/>
                </a:lnTo>
                <a:cubicBezTo>
                  <a:pt x="5590654" y="0"/>
                  <a:pt x="5613400" y="22746"/>
                  <a:pt x="5613400" y="50804"/>
                </a:cubicBezTo>
                <a:lnTo>
                  <a:pt x="5613400" y="3606796"/>
                </a:lnTo>
                <a:cubicBezTo>
                  <a:pt x="5613400" y="3634854"/>
                  <a:pt x="5590654" y="3657600"/>
                  <a:pt x="5562596" y="3657600"/>
                </a:cubicBezTo>
                <a:lnTo>
                  <a:pt x="50800" y="3657600"/>
                </a:lnTo>
                <a:cubicBezTo>
                  <a:pt x="22763" y="3657600"/>
                  <a:pt x="0" y="3634837"/>
                  <a:pt x="0" y="3606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>
              <a:alpha val="1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10132537" y="4216400"/>
            <a:ext cx="50800" cy="3657600"/>
          </a:xfrm>
          <a:custGeom>
            <a:avLst/>
            <a:gdLst/>
            <a:ahLst/>
            <a:cxnLst/>
            <a:rect l="l" t="t" r="r" b="b"/>
            <a:pathLst>
              <a:path w="50800" h="3657600">
                <a:moveTo>
                  <a:pt x="50800" y="0"/>
                </a:moveTo>
                <a:lnTo>
                  <a:pt x="50800" y="0"/>
                </a:lnTo>
                <a:lnTo>
                  <a:pt x="50800" y="3657600"/>
                </a:lnTo>
                <a:lnTo>
                  <a:pt x="50800" y="3657600"/>
                </a:lnTo>
                <a:cubicBezTo>
                  <a:pt x="22763" y="3657600"/>
                  <a:pt x="0" y="3634837"/>
                  <a:pt x="0" y="3606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36" name="Text 34"/>
          <p:cNvSpPr/>
          <p:nvPr/>
        </p:nvSpPr>
        <p:spPr>
          <a:xfrm>
            <a:off x="10361137" y="4419600"/>
            <a:ext cx="530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实验目的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0361137" y="4927600"/>
            <a:ext cx="5283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通过严格对照，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排除参数容量差异的干扰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，仅验证</a:t>
            </a:r>
            <a:r>
              <a:rPr lang="en-US" sz="1600" b="1" dirty="0">
                <a:solidFill>
                  <a:srgbClr val="D85D3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残差结构本身的有效性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0361137" y="5740400"/>
            <a:ext cx="5181600" cy="558800"/>
          </a:xfrm>
          <a:custGeom>
            <a:avLst/>
            <a:gdLst/>
            <a:ahLst/>
            <a:cxnLst/>
            <a:rect l="l" t="t" r="r" b="b"/>
            <a:pathLst>
              <a:path w="5181600" h="558800">
                <a:moveTo>
                  <a:pt x="50801" y="0"/>
                </a:moveTo>
                <a:lnTo>
                  <a:pt x="5130799" y="0"/>
                </a:lnTo>
                <a:cubicBezTo>
                  <a:pt x="5158856" y="0"/>
                  <a:pt x="5181600" y="22744"/>
                  <a:pt x="5181600" y="50801"/>
                </a:cubicBezTo>
                <a:lnTo>
                  <a:pt x="5181600" y="507999"/>
                </a:lnTo>
                <a:cubicBezTo>
                  <a:pt x="5181600" y="536056"/>
                  <a:pt x="5158856" y="558800"/>
                  <a:pt x="51307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10561162" y="59436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101714" y="133350"/>
                </a:moveTo>
                <a:cubicBezTo>
                  <a:pt x="104249" y="125606"/>
                  <a:pt x="109319" y="118591"/>
                  <a:pt x="115049" y="112549"/>
                </a:cubicBezTo>
                <a:cubicBezTo>
                  <a:pt x="126405" y="100603"/>
                  <a:pt x="133350" y="84455"/>
                  <a:pt x="133350" y="66675"/>
                </a:cubicBezTo>
                <a:cubicBezTo>
                  <a:pt x="133350" y="29865"/>
                  <a:pt x="103485" y="0"/>
                  <a:pt x="66675" y="0"/>
                </a:cubicBezTo>
                <a:cubicBezTo>
                  <a:pt x="29865" y="0"/>
                  <a:pt x="0" y="29865"/>
                  <a:pt x="0" y="66675"/>
                </a:cubicBezTo>
                <a:cubicBezTo>
                  <a:pt x="0" y="84455"/>
                  <a:pt x="6945" y="100603"/>
                  <a:pt x="18301" y="112549"/>
                </a:cubicBezTo>
                <a:cubicBezTo>
                  <a:pt x="24031" y="118591"/>
                  <a:pt x="29136" y="125606"/>
                  <a:pt x="31636" y="133350"/>
                </a:cubicBezTo>
                <a:lnTo>
                  <a:pt x="101679" y="133350"/>
                </a:lnTo>
                <a:close/>
                <a:moveTo>
                  <a:pt x="100013" y="150019"/>
                </a:moveTo>
                <a:lnTo>
                  <a:pt x="33337" y="150019"/>
                </a:lnTo>
                <a:lnTo>
                  <a:pt x="33337" y="155575"/>
                </a:lnTo>
                <a:cubicBezTo>
                  <a:pt x="33337" y="170924"/>
                  <a:pt x="45770" y="183356"/>
                  <a:pt x="61119" y="183356"/>
                </a:cubicBezTo>
                <a:lnTo>
                  <a:pt x="72231" y="183356"/>
                </a:lnTo>
                <a:cubicBezTo>
                  <a:pt x="87580" y="183356"/>
                  <a:pt x="100013" y="170924"/>
                  <a:pt x="100013" y="155575"/>
                </a:cubicBezTo>
                <a:lnTo>
                  <a:pt x="100013" y="150019"/>
                </a:lnTo>
                <a:close/>
                <a:moveTo>
                  <a:pt x="63897" y="38894"/>
                </a:moveTo>
                <a:cubicBezTo>
                  <a:pt x="50076" y="38894"/>
                  <a:pt x="38894" y="50076"/>
                  <a:pt x="38894" y="63897"/>
                </a:cubicBezTo>
                <a:cubicBezTo>
                  <a:pt x="38894" y="68516"/>
                  <a:pt x="35178" y="72231"/>
                  <a:pt x="30559" y="72231"/>
                </a:cubicBezTo>
                <a:cubicBezTo>
                  <a:pt x="25941" y="72231"/>
                  <a:pt x="22225" y="68516"/>
                  <a:pt x="22225" y="63897"/>
                </a:cubicBezTo>
                <a:cubicBezTo>
                  <a:pt x="22225" y="40873"/>
                  <a:pt x="40873" y="22225"/>
                  <a:pt x="63897" y="22225"/>
                </a:cubicBezTo>
                <a:cubicBezTo>
                  <a:pt x="68516" y="22225"/>
                  <a:pt x="72231" y="25941"/>
                  <a:pt x="72231" y="30559"/>
                </a:cubicBezTo>
                <a:cubicBezTo>
                  <a:pt x="72231" y="35178"/>
                  <a:pt x="68516" y="38894"/>
                  <a:pt x="63897" y="38894"/>
                </a:cubicBez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40" name="Text 38"/>
          <p:cNvSpPr/>
          <p:nvPr/>
        </p:nvSpPr>
        <p:spPr>
          <a:xfrm>
            <a:off x="10792937" y="5892800"/>
            <a:ext cx="4686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核心：结构 vs 结构，不是容量 vs 容量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0107137" y="8077200"/>
            <a:ext cx="5638800" cy="558800"/>
          </a:xfrm>
          <a:custGeom>
            <a:avLst/>
            <a:gdLst/>
            <a:ahLst/>
            <a:cxnLst/>
            <a:rect l="l" t="t" r="r" b="b"/>
            <a:pathLst>
              <a:path w="5638800" h="558800">
                <a:moveTo>
                  <a:pt x="50801" y="0"/>
                </a:moveTo>
                <a:lnTo>
                  <a:pt x="5587999" y="0"/>
                </a:lnTo>
                <a:cubicBezTo>
                  <a:pt x="5616056" y="0"/>
                  <a:pt x="5638800" y="22744"/>
                  <a:pt x="5638800" y="50801"/>
                </a:cubicBezTo>
                <a:lnTo>
                  <a:pt x="5638800" y="507999"/>
                </a:lnTo>
                <a:cubicBezTo>
                  <a:pt x="5638800" y="536056"/>
                  <a:pt x="5616056" y="558800"/>
                  <a:pt x="55879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10284937" y="82804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77788" y="55563"/>
                </a:moveTo>
                <a:cubicBezTo>
                  <a:pt x="77788" y="49429"/>
                  <a:pt x="82767" y="44450"/>
                  <a:pt x="88900" y="44450"/>
                </a:cubicBezTo>
                <a:cubicBezTo>
                  <a:pt x="95033" y="44450"/>
                  <a:pt x="100013" y="49429"/>
                  <a:pt x="100013" y="55563"/>
                </a:cubicBezTo>
                <a:cubicBezTo>
                  <a:pt x="100013" y="61696"/>
                  <a:pt x="95033" y="66675"/>
                  <a:pt x="88900" y="66675"/>
                </a:cubicBezTo>
                <a:cubicBezTo>
                  <a:pt x="82767" y="66675"/>
                  <a:pt x="77788" y="61696"/>
                  <a:pt x="77788" y="55563"/>
                </a:cubicBezTo>
                <a:close/>
                <a:moveTo>
                  <a:pt x="75009" y="77788"/>
                </a:moveTo>
                <a:lnTo>
                  <a:pt x="91678" y="77788"/>
                </a:lnTo>
                <a:cubicBezTo>
                  <a:pt x="96297" y="77788"/>
                  <a:pt x="100013" y="81503"/>
                  <a:pt x="100013" y="86122"/>
                </a:cubicBezTo>
                <a:lnTo>
                  <a:pt x="100013" y="116681"/>
                </a:lnTo>
                <a:lnTo>
                  <a:pt x="102791" y="116681"/>
                </a:lnTo>
                <a:cubicBezTo>
                  <a:pt x="107409" y="116681"/>
                  <a:pt x="111125" y="120397"/>
                  <a:pt x="111125" y="125016"/>
                </a:cubicBezTo>
                <a:cubicBezTo>
                  <a:pt x="111125" y="129634"/>
                  <a:pt x="107409" y="133350"/>
                  <a:pt x="102791" y="133350"/>
                </a:cubicBezTo>
                <a:lnTo>
                  <a:pt x="75009" y="133350"/>
                </a:lnTo>
                <a:cubicBezTo>
                  <a:pt x="70391" y="133350"/>
                  <a:pt x="66675" y="129634"/>
                  <a:pt x="66675" y="125016"/>
                </a:cubicBezTo>
                <a:cubicBezTo>
                  <a:pt x="66675" y="120397"/>
                  <a:pt x="70391" y="116681"/>
                  <a:pt x="75009" y="116681"/>
                </a:cubicBezTo>
                <a:lnTo>
                  <a:pt x="83344" y="116681"/>
                </a:lnTo>
                <a:lnTo>
                  <a:pt x="83344" y="94456"/>
                </a:lnTo>
                <a:lnTo>
                  <a:pt x="75009" y="94456"/>
                </a:lnTo>
                <a:cubicBezTo>
                  <a:pt x="70391" y="94456"/>
                  <a:pt x="66675" y="90741"/>
                  <a:pt x="66675" y="86122"/>
                </a:cubicBezTo>
                <a:cubicBezTo>
                  <a:pt x="66675" y="81503"/>
                  <a:pt x="70391" y="77788"/>
                  <a:pt x="75009" y="77788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3" name="Text 41"/>
          <p:cNvSpPr/>
          <p:nvPr/>
        </p:nvSpPr>
        <p:spPr>
          <a:xfrm>
            <a:off x="10538937" y="8229600"/>
            <a:ext cx="514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这是原论文最关键的实验设计原则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87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 C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430655" y="508000"/>
            <a:ext cx="30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786255" y="50800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原论文结果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原论文关键结果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16764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D85D3C"/>
          </a:solidFill>
          <a:ln/>
        </p:spPr>
      </p:sp>
      <p:sp>
        <p:nvSpPr>
          <p:cNvPr id="7" name="Text 5"/>
          <p:cNvSpPr/>
          <p:nvPr/>
        </p:nvSpPr>
        <p:spPr>
          <a:xfrm>
            <a:off x="508000" y="18288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ImageNet 数据集上的性能验证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08000" y="2387600"/>
            <a:ext cx="7721600" cy="6400800"/>
          </a:xfrm>
          <a:custGeom>
            <a:avLst/>
            <a:gdLst/>
            <a:ahLst/>
            <a:cxnLst/>
            <a:rect l="l" t="t" r="r" b="b"/>
            <a:pathLst>
              <a:path w="7721600" h="6400800">
                <a:moveTo>
                  <a:pt x="50822" y="0"/>
                </a:moveTo>
                <a:lnTo>
                  <a:pt x="7670778" y="0"/>
                </a:lnTo>
                <a:cubicBezTo>
                  <a:pt x="7698846" y="0"/>
                  <a:pt x="7721600" y="22754"/>
                  <a:pt x="7721600" y="50822"/>
                </a:cubicBezTo>
                <a:lnTo>
                  <a:pt x="7721600" y="6349978"/>
                </a:lnTo>
                <a:cubicBezTo>
                  <a:pt x="7721600" y="6378046"/>
                  <a:pt x="7698846" y="6400800"/>
                  <a:pt x="7670778" y="6400800"/>
                </a:cubicBezTo>
                <a:lnTo>
                  <a:pt x="50822" y="6400800"/>
                </a:lnTo>
                <a:cubicBezTo>
                  <a:pt x="22754" y="6400800"/>
                  <a:pt x="0" y="6378046"/>
                  <a:pt x="0" y="6349978"/>
                </a:cubicBezTo>
                <a:lnTo>
                  <a:pt x="0" y="50822"/>
                </a:lnTo>
                <a:cubicBezTo>
                  <a:pt x="0" y="22754"/>
                  <a:pt x="22754" y="0"/>
                  <a:pt x="50822" y="0"/>
                </a:cubicBezTo>
                <a:close/>
              </a:path>
            </a:pathLst>
          </a:custGeom>
          <a:solidFill>
            <a:srgbClr val="2A2D31"/>
          </a:solidFill>
          <a:ln/>
        </p:spPr>
      </p:sp>
      <p:sp>
        <p:nvSpPr>
          <p:cNvPr id="9" name="Text 7"/>
          <p:cNvSpPr/>
          <p:nvPr/>
        </p:nvSpPr>
        <p:spPr>
          <a:xfrm>
            <a:off x="762000" y="2641600"/>
            <a:ext cx="7340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Plain-34 vs ResNet-34 对比</a:t>
            </a:r>
            <a:endParaRPr lang="en-US" sz="1600" dirty="0"/>
          </a:p>
        </p:txBody>
      </p:sp>
      <p:pic>
        <p:nvPicPr>
          <p:cNvPr id="10" name="Image 0" descr="https://kimi-img.moonshot.cn/pub/slides/26-01-03-15:20:26-d5cc6eh36akevne775n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62000" y="3200400"/>
            <a:ext cx="7213600" cy="5334000"/>
          </a:xfrm>
          <a:prstGeom prst="roundRect">
            <a:avLst>
              <a:gd name="adj" fmla="val 0"/>
            </a:avLst>
          </a:prstGeom>
        </p:spPr>
      </p:pic>
      <p:sp>
        <p:nvSpPr>
          <p:cNvPr id="11" name="Shape 8"/>
          <p:cNvSpPr/>
          <p:nvPr/>
        </p:nvSpPr>
        <p:spPr>
          <a:xfrm>
            <a:off x="8559800" y="2387600"/>
            <a:ext cx="7188200" cy="2032000"/>
          </a:xfrm>
          <a:custGeom>
            <a:avLst/>
            <a:gdLst/>
            <a:ahLst/>
            <a:cxnLst/>
            <a:rect l="l" t="t" r="r" b="b"/>
            <a:pathLst>
              <a:path w="7188200" h="2032000">
                <a:moveTo>
                  <a:pt x="50800" y="0"/>
                </a:moveTo>
                <a:lnTo>
                  <a:pt x="7137400" y="0"/>
                </a:lnTo>
                <a:cubicBezTo>
                  <a:pt x="7165437" y="0"/>
                  <a:pt x="7188200" y="22763"/>
                  <a:pt x="7188200" y="50800"/>
                </a:cubicBezTo>
                <a:lnTo>
                  <a:pt x="7188200" y="1981200"/>
                </a:lnTo>
                <a:cubicBezTo>
                  <a:pt x="7188200" y="2009237"/>
                  <a:pt x="7165437" y="2032000"/>
                  <a:pt x="7137400" y="2032000"/>
                </a:cubicBez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>
              <a:alpha val="10196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8559800" y="2387600"/>
            <a:ext cx="50800" cy="2032000"/>
          </a:xfrm>
          <a:custGeom>
            <a:avLst/>
            <a:gdLst/>
            <a:ahLst/>
            <a:cxnLst/>
            <a:rect l="l" t="t" r="r" b="b"/>
            <a:pathLst>
              <a:path w="50800" h="2032000">
                <a:moveTo>
                  <a:pt x="50800" y="0"/>
                </a:moveTo>
                <a:lnTo>
                  <a:pt x="50800" y="0"/>
                </a:lnTo>
                <a:lnTo>
                  <a:pt x="50800" y="2032000"/>
                </a:lnTo>
                <a:lnTo>
                  <a:pt x="50800" y="2032000"/>
                </a:lnTo>
                <a:cubicBezTo>
                  <a:pt x="22763" y="2032000"/>
                  <a:pt x="0" y="2009237"/>
                  <a:pt x="0" y="198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400" y="2590800"/>
            <a:ext cx="688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关键结论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813800" y="3149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5" name="Text 12"/>
          <p:cNvSpPr/>
          <p:nvPr/>
        </p:nvSpPr>
        <p:spPr>
          <a:xfrm>
            <a:off x="9144000" y="3098800"/>
            <a:ext cx="280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34层ResNet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显著优于</a:t>
            </a: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Plain-34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8813800" y="3556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7" name="Text 14"/>
          <p:cNvSpPr/>
          <p:nvPr/>
        </p:nvSpPr>
        <p:spPr>
          <a:xfrm>
            <a:off x="9144000" y="3505200"/>
            <a:ext cx="240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更深ResNet持续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提升性能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813800" y="3962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9" name="Text 16"/>
          <p:cNvSpPr/>
          <p:nvPr/>
        </p:nvSpPr>
        <p:spPr>
          <a:xfrm>
            <a:off x="9144000" y="391160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4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验证残差学习的</a:t>
            </a:r>
            <a:r>
              <a:rPr lang="en-US" sz="160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有效性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534400" y="4622800"/>
            <a:ext cx="7213600" cy="3403600"/>
          </a:xfrm>
          <a:custGeom>
            <a:avLst/>
            <a:gdLst/>
            <a:ahLst/>
            <a:cxnLst/>
            <a:rect l="l" t="t" r="r" b="b"/>
            <a:pathLst>
              <a:path w="7213600" h="3403600">
                <a:moveTo>
                  <a:pt x="50816" y="0"/>
                </a:moveTo>
                <a:lnTo>
                  <a:pt x="7162784" y="0"/>
                </a:lnTo>
                <a:cubicBezTo>
                  <a:pt x="7190849" y="0"/>
                  <a:pt x="7213600" y="22751"/>
                  <a:pt x="7213600" y="50816"/>
                </a:cubicBezTo>
                <a:lnTo>
                  <a:pt x="7213600" y="3352784"/>
                </a:lnTo>
                <a:cubicBezTo>
                  <a:pt x="7213600" y="3380849"/>
                  <a:pt x="7190849" y="3403600"/>
                  <a:pt x="7162784" y="3403600"/>
                </a:cubicBezTo>
                <a:lnTo>
                  <a:pt x="50816" y="3403600"/>
                </a:lnTo>
                <a:cubicBezTo>
                  <a:pt x="22751" y="3403600"/>
                  <a:pt x="0" y="3380849"/>
                  <a:pt x="0" y="3352784"/>
                </a:cubicBezTo>
                <a:lnTo>
                  <a:pt x="0" y="50816"/>
                </a:lnTo>
                <a:cubicBezTo>
                  <a:pt x="0" y="22770"/>
                  <a:pt x="22770" y="0"/>
                  <a:pt x="50816" y="0"/>
                </a:cubicBezTo>
                <a:close/>
              </a:path>
            </a:pathLst>
          </a:custGeom>
          <a:solidFill>
            <a:srgbClr val="2A2D31"/>
          </a:solidFill>
          <a:ln/>
        </p:spPr>
      </p:sp>
      <p:sp>
        <p:nvSpPr>
          <p:cNvPr id="21" name="Text 18"/>
          <p:cNvSpPr/>
          <p:nvPr/>
        </p:nvSpPr>
        <p:spPr>
          <a:xfrm>
            <a:off x="8737600" y="4826000"/>
            <a:ext cx="692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更深网络性能</a:t>
            </a:r>
            <a:endParaRPr lang="en-US" sz="1600" dirty="0"/>
          </a:p>
        </p:txBody>
      </p:sp>
      <p:graphicFrame>
        <p:nvGraphicFramePr>
          <p:cNvPr id="2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8737600" y="5334000"/>
          <a:ext cx="6807200" cy="2057400"/>
        </p:xfrm>
        <a:graphic>
          <a:graphicData uri="http://schemas.openxmlformats.org/drawingml/2006/table">
            <a:tbl>
              <a:tblPr/>
              <a:tblGrid>
                <a:gridCol w="208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4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4350">
                <a:tc>
                  <a:txBody>
                    <a:bodyPr/>
                    <a:lstStyle/>
                    <a:p>
                      <a:pPr algn="l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模型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Top-1 错误率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Top-5 错误率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ResNet-50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22.85%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0E2E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6.71%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3C8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ResNet-101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21.75%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6.05%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r>
                        <a:rPr lang="en-US" sz="1600" u="none" dirty="0">
                          <a:solidFill>
                            <a:srgbClr val="3C8082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ResNet-152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21.43%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D85D3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5.71%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" name="Shape 19"/>
          <p:cNvSpPr/>
          <p:nvPr/>
        </p:nvSpPr>
        <p:spPr>
          <a:xfrm>
            <a:off x="8534400" y="8229600"/>
            <a:ext cx="7213600" cy="558800"/>
          </a:xfrm>
          <a:custGeom>
            <a:avLst/>
            <a:gdLst/>
            <a:ahLst/>
            <a:cxnLst/>
            <a:rect l="l" t="t" r="r" b="b"/>
            <a:pathLst>
              <a:path w="7213600" h="558800">
                <a:moveTo>
                  <a:pt x="50801" y="0"/>
                </a:moveTo>
                <a:lnTo>
                  <a:pt x="7162799" y="0"/>
                </a:lnTo>
                <a:cubicBezTo>
                  <a:pt x="7190856" y="0"/>
                  <a:pt x="7213600" y="22744"/>
                  <a:pt x="7213600" y="50801"/>
                </a:cubicBezTo>
                <a:lnTo>
                  <a:pt x="7213600" y="507999"/>
                </a:lnTo>
                <a:cubicBezTo>
                  <a:pt x="7213600" y="536056"/>
                  <a:pt x="7190856" y="558800"/>
                  <a:pt x="71627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4" name="Shape 20"/>
          <p:cNvSpPr/>
          <p:nvPr/>
        </p:nvSpPr>
        <p:spPr>
          <a:xfrm>
            <a:off x="8723313" y="84328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33350" y="177800"/>
                </a:moveTo>
                <a:lnTo>
                  <a:pt x="33337" y="177800"/>
                </a:lnTo>
                <a:cubicBezTo>
                  <a:pt x="14932" y="177800"/>
                  <a:pt x="0" y="162868"/>
                  <a:pt x="0" y="144463"/>
                </a:cubicBezTo>
                <a:lnTo>
                  <a:pt x="0" y="33337"/>
                </a:lnTo>
                <a:cubicBezTo>
                  <a:pt x="0" y="14932"/>
                  <a:pt x="14932" y="0"/>
                  <a:pt x="33337" y="0"/>
                </a:cubicBezTo>
                <a:lnTo>
                  <a:pt x="138906" y="0"/>
                </a:lnTo>
                <a:cubicBezTo>
                  <a:pt x="148109" y="0"/>
                  <a:pt x="155575" y="7466"/>
                  <a:pt x="155575" y="16669"/>
                </a:cubicBezTo>
                <a:lnTo>
                  <a:pt x="155575" y="116681"/>
                </a:lnTo>
                <a:cubicBezTo>
                  <a:pt x="155575" y="123939"/>
                  <a:pt x="150922" y="130120"/>
                  <a:pt x="144463" y="132412"/>
                </a:cubicBezTo>
                <a:lnTo>
                  <a:pt x="144463" y="155575"/>
                </a:lnTo>
                <a:cubicBezTo>
                  <a:pt x="150609" y="155575"/>
                  <a:pt x="155575" y="160541"/>
                  <a:pt x="155575" y="166688"/>
                </a:cubicBezTo>
                <a:cubicBezTo>
                  <a:pt x="155575" y="172834"/>
                  <a:pt x="150609" y="177800"/>
                  <a:pt x="144463" y="177800"/>
                </a:cubicBezTo>
                <a:lnTo>
                  <a:pt x="133350" y="177800"/>
                </a:lnTo>
                <a:close/>
                <a:moveTo>
                  <a:pt x="33337" y="133350"/>
                </a:moveTo>
                <a:cubicBezTo>
                  <a:pt x="27191" y="133350"/>
                  <a:pt x="22225" y="138316"/>
                  <a:pt x="22225" y="144463"/>
                </a:cubicBezTo>
                <a:cubicBezTo>
                  <a:pt x="22225" y="150609"/>
                  <a:pt x="27191" y="155575"/>
                  <a:pt x="33337" y="155575"/>
                </a:cubicBezTo>
                <a:lnTo>
                  <a:pt x="122238" y="155575"/>
                </a:lnTo>
                <a:lnTo>
                  <a:pt x="122238" y="133350"/>
                </a:lnTo>
                <a:lnTo>
                  <a:pt x="33337" y="133350"/>
                </a:lnTo>
                <a:close/>
                <a:moveTo>
                  <a:pt x="44450" y="52784"/>
                </a:moveTo>
                <a:cubicBezTo>
                  <a:pt x="44450" y="57403"/>
                  <a:pt x="48166" y="61119"/>
                  <a:pt x="52784" y="61119"/>
                </a:cubicBezTo>
                <a:lnTo>
                  <a:pt x="113903" y="61119"/>
                </a:lnTo>
                <a:cubicBezTo>
                  <a:pt x="118522" y="61119"/>
                  <a:pt x="122238" y="57403"/>
                  <a:pt x="122238" y="52784"/>
                </a:cubicBezTo>
                <a:cubicBezTo>
                  <a:pt x="122238" y="48166"/>
                  <a:pt x="118522" y="44450"/>
                  <a:pt x="113903" y="44450"/>
                </a:cubicBezTo>
                <a:lnTo>
                  <a:pt x="52784" y="44450"/>
                </a:lnTo>
                <a:cubicBezTo>
                  <a:pt x="48166" y="44450"/>
                  <a:pt x="44450" y="48166"/>
                  <a:pt x="44450" y="52784"/>
                </a:cubicBezTo>
                <a:close/>
                <a:moveTo>
                  <a:pt x="52784" y="77788"/>
                </a:moveTo>
                <a:cubicBezTo>
                  <a:pt x="48166" y="77788"/>
                  <a:pt x="44450" y="81503"/>
                  <a:pt x="44450" y="86122"/>
                </a:cubicBezTo>
                <a:cubicBezTo>
                  <a:pt x="44450" y="90741"/>
                  <a:pt x="48166" y="94456"/>
                  <a:pt x="52784" y="94456"/>
                </a:cubicBezTo>
                <a:lnTo>
                  <a:pt x="113903" y="94456"/>
                </a:lnTo>
                <a:cubicBezTo>
                  <a:pt x="118522" y="94456"/>
                  <a:pt x="122238" y="90741"/>
                  <a:pt x="122238" y="86122"/>
                </a:cubicBezTo>
                <a:cubicBezTo>
                  <a:pt x="122238" y="81503"/>
                  <a:pt x="118522" y="77788"/>
                  <a:pt x="113903" y="77788"/>
                </a:cubicBezTo>
                <a:lnTo>
                  <a:pt x="52784" y="77788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5" name="Text 21"/>
          <p:cNvSpPr/>
          <p:nvPr/>
        </p:nvSpPr>
        <p:spPr>
          <a:xfrm>
            <a:off x="8966200" y="8382000"/>
            <a:ext cx="6718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2E4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来源：He et al. 2016, CVPR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1134</Words>
  <Application>Microsoft Office PowerPoint</Application>
  <PresentationFormat>自定义</PresentationFormat>
  <Paragraphs>438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Arial</vt:lpstr>
      <vt:lpstr>微软雅黑</vt:lpstr>
      <vt:lpstr>MiSans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深度残差网络（ResNet）论文精讲与复现</dc:title>
  <dc:subject>深度残差网络（ResNet）论文精讲与复现</dc:subject>
  <dc:creator>Kimi</dc:creator>
  <cp:lastModifiedBy>spencer</cp:lastModifiedBy>
  <cp:revision>2</cp:revision>
  <dcterms:created xsi:type="dcterms:W3CDTF">2026-01-03T07:21:59Z</dcterms:created>
  <dcterms:modified xsi:type="dcterms:W3CDTF">2026-01-02T23:35:09Z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深度残差网络（ResNet）论文精讲与复现","ContentProducer":"001191110108MACG2KBH8F10000","ProduceID":"19b82b4d-8bd2-8f14-8000-00004953210a","ReservedCode1":"","ContentPropagator":"001191110108MACG2KBH8F20000","PropagateID":"19b82b4d-8bd2-8f14-8000-00004953210a","ReservedCode2":""}</vt:lpwstr>
  </property>
</Properties>
</file>